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3120-94E2-46F2-A963-F9EB6152C1A0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762CB-A3D2-4F6F-9AC7-7D671342E9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88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>
            <p:ph type="sldImg"/>
          </p:nvPr>
        </p:nvSpPr>
        <p:spPr/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Radio was new in the 1920’s but soon everybody started owning a radio and households soon had on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He got his start broadcasting a hockey game between Parkdale and Kitchener Seniors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He sat in a very small both eating a hot dog and began to broadcast the game in his high pitched voice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He was behind glass and it became steamed up so he culd not see who the players were, he said to himself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“Stick it out, kid, it lasts only sixty minutes”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This game went into overtime and lasted 3 hours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This was not the first hockey broadcast though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A man named Pete Parker made the first hockey broadcast nine days before Hewiit did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Canada won the Gold in 1920 beating Swden 27-1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Gold medal won in 1924 was won and outscored opponents 110-3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Ottawa won many Stanley Cups</a:t>
            </a: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Boston grabbed one in the late twenties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Canada won gold in 28 and outscored opponents 38-0</a:t>
            </a:r>
          </a:p>
        </p:txBody>
      </p:sp>
    </p:spTree>
    <p:extLst>
      <p:ext uri="{BB962C8B-B14F-4D97-AF65-F5344CB8AC3E}">
        <p14:creationId xmlns:p14="http://schemas.microsoft.com/office/powerpoint/2010/main" val="368527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>
            <p:ph type="sldImg"/>
          </p:nvPr>
        </p:nvSpPr>
        <p:spPr/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The popularity of the car created new jobs for people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Suburbs also began to be created as people could now drive into the city to work</a:t>
            </a:r>
          </a:p>
          <a:p>
            <a:pPr eaLnBrk="1"/>
            <a:endParaRPr lang="en-US" altLang="en-US" smtClean="0">
              <a:latin typeface="Noteworthy Bold" pitchFamily="-65" charset="0"/>
              <a:ea typeface="Noteworthy Bold" pitchFamily="-65" charset="0"/>
              <a:cs typeface="Noteworthy Bold" pitchFamily="-65" charset="0"/>
            </a:endParaRPr>
          </a:p>
          <a:p>
            <a:pPr eaLnBrk="1"/>
            <a:r>
              <a:rPr lang="en-US" altLang="en-US" smtClean="0">
                <a:latin typeface="Noteworthy Bold" pitchFamily="-65" charset="0"/>
                <a:ea typeface="Noteworthy Bold" pitchFamily="-65" charset="0"/>
                <a:cs typeface="Noteworthy Bold" pitchFamily="-65" charset="0"/>
              </a:rPr>
              <a:t>People could travel farther to visit relatives and to travel to work and vacation</a:t>
            </a:r>
          </a:p>
        </p:txBody>
      </p:sp>
    </p:spTree>
    <p:extLst>
      <p:ext uri="{BB962C8B-B14F-4D97-AF65-F5344CB8AC3E}">
        <p14:creationId xmlns:p14="http://schemas.microsoft.com/office/powerpoint/2010/main" val="214407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1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06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74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39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5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36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50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83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22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03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B88459-1C4C-4BA7-8482-74F3445B66AF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06FF67-3B02-4787-A07C-0A03371F8A2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After WW1 and the 1920s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1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1524000" y="1233414"/>
            <a:ext cx="9144000" cy="320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1524000" y="1279178"/>
            <a:ext cx="532433" cy="228824"/>
          </a:xfrm>
          <a:prstGeom prst="rect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39940" name="Rectangle 3"/>
          <p:cNvSpPr>
            <a:spLocks/>
          </p:cNvSpPr>
          <p:nvPr/>
        </p:nvSpPr>
        <p:spPr bwMode="auto">
          <a:xfrm>
            <a:off x="2114476" y="1279178"/>
            <a:ext cx="8553524" cy="228824"/>
          </a:xfrm>
          <a:prstGeom prst="rect">
            <a:avLst/>
          </a:prstGeom>
          <a:solidFill>
            <a:srgbClr val="2DA2B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39941" name="Rectangle 4"/>
          <p:cNvSpPr>
            <a:spLocks noChangeArrowheads="1"/>
          </p:cNvSpPr>
          <p:nvPr>
            <p:ph type="title"/>
          </p:nvPr>
        </p:nvSpPr>
        <p:spPr>
          <a:xfrm>
            <a:off x="2135684" y="227707"/>
            <a:ext cx="8153921" cy="991195"/>
          </a:xfrm>
        </p:spPr>
        <p:txBody>
          <a:bodyPr vert="horz" lIns="88900" tIns="50799" rIns="88900" bIns="50799" rtlCol="0" anchor="b">
            <a:normAutofit/>
          </a:bodyPr>
          <a:lstStyle/>
          <a:p>
            <a:pPr defTabSz="914145"/>
            <a:r>
              <a:rPr lang="en-US" altLang="en-US" sz="5765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Wintertime</a:t>
            </a:r>
            <a:endParaRPr lang="en-US" altLang="en-US" smtClean="0"/>
          </a:p>
        </p:txBody>
      </p:sp>
      <p:sp>
        <p:nvSpPr>
          <p:cNvPr id="39942" name="Rectangle 5"/>
          <p:cNvSpPr>
            <a:spLocks noChangeArrowheads="1"/>
          </p:cNvSpPr>
          <p:nvPr>
            <p:ph type="body" idx="1"/>
          </p:nvPr>
        </p:nvSpPr>
        <p:spPr>
          <a:xfrm>
            <a:off x="2179216" y="2145357"/>
            <a:ext cx="2402086" cy="4496098"/>
          </a:xfrm>
        </p:spPr>
        <p:txBody>
          <a:bodyPr vert="horz" lIns="88900" tIns="50799" rIns="88900" bIns="50799" rtlCol="0" anchor="t">
            <a:normAutofit/>
          </a:bodyPr>
          <a:lstStyle/>
          <a:p>
            <a:pPr marL="209840" indent="-209840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3797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Skating</a:t>
            </a:r>
            <a:endParaRPr lang="en-US" altLang="en-US" sz="2391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209840" indent="-209840" defTabSz="914145">
              <a:spcBef>
                <a:spcPts val="492"/>
              </a:spcBef>
              <a:buSzTx/>
              <a:buNone/>
            </a:pPr>
            <a:endParaRPr lang="en-US" altLang="en-US" sz="3797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209840" indent="-209840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3797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Skiing</a:t>
            </a:r>
            <a:endParaRPr lang="en-US" altLang="en-US" sz="2391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209840" indent="-209840" defTabSz="914145">
              <a:spcBef>
                <a:spcPts val="492"/>
              </a:spcBef>
              <a:buSzTx/>
              <a:buNone/>
            </a:pPr>
            <a:endParaRPr lang="en-US" altLang="en-US" sz="3797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209840" indent="-209840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3797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Movies</a:t>
            </a:r>
            <a:endParaRPr lang="en-US" altLang="en-US" sz="2391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209840" indent="-209840" defTabSz="914145">
              <a:spcBef>
                <a:spcPts val="492"/>
              </a:spcBef>
              <a:buSzTx/>
              <a:buNone/>
            </a:pPr>
            <a:endParaRPr lang="en-US" altLang="en-US" sz="3797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39943" name="Picture 6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26" y="1891978"/>
            <a:ext cx="5884664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04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11" y="411882"/>
            <a:ext cx="3661172" cy="30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0963" name="Picture 2" descr="Inserted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82" y="324818"/>
            <a:ext cx="3970363" cy="29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0964" name="Picture 3" descr="Inserted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88" y="3536156"/>
            <a:ext cx="4947047" cy="31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0965" name="Picture 4" descr="Inserted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57" y="3780607"/>
            <a:ext cx="3632150" cy="26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08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/>
          </p:cNvSpPr>
          <p:nvPr/>
        </p:nvSpPr>
        <p:spPr bwMode="auto">
          <a:xfrm>
            <a:off x="1524000" y="1233414"/>
            <a:ext cx="9144000" cy="320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41987" name="Rectangle 2"/>
          <p:cNvSpPr>
            <a:spLocks/>
          </p:cNvSpPr>
          <p:nvPr/>
        </p:nvSpPr>
        <p:spPr bwMode="auto">
          <a:xfrm>
            <a:off x="1524000" y="1279178"/>
            <a:ext cx="532433" cy="228824"/>
          </a:xfrm>
          <a:prstGeom prst="rect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41988" name="Rectangle 3"/>
          <p:cNvSpPr>
            <a:spLocks/>
          </p:cNvSpPr>
          <p:nvPr/>
        </p:nvSpPr>
        <p:spPr bwMode="auto">
          <a:xfrm>
            <a:off x="2114476" y="1279178"/>
            <a:ext cx="8553524" cy="228824"/>
          </a:xfrm>
          <a:prstGeom prst="rect">
            <a:avLst/>
          </a:prstGeom>
          <a:solidFill>
            <a:srgbClr val="2DA2B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41989" name="Rectangle 4"/>
          <p:cNvSpPr>
            <a:spLocks noChangeArrowheads="1"/>
          </p:cNvSpPr>
          <p:nvPr>
            <p:ph type="title"/>
          </p:nvPr>
        </p:nvSpPr>
        <p:spPr>
          <a:xfrm>
            <a:off x="2135684" y="227707"/>
            <a:ext cx="8153921" cy="991195"/>
          </a:xfrm>
        </p:spPr>
        <p:txBody>
          <a:bodyPr vert="horz" lIns="88900" tIns="50799" rIns="88900" bIns="50799" rtlCol="0" anchor="b">
            <a:normAutofit/>
          </a:bodyPr>
          <a:lstStyle/>
          <a:p>
            <a:pPr defTabSz="914145"/>
            <a:r>
              <a:rPr lang="en-US" altLang="en-US" sz="4359">
                <a:solidFill>
                  <a:srgbClr val="46464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radio brings hockey home</a:t>
            </a:r>
            <a:endParaRPr lang="en-US" altLang="en-US" smtClean="0"/>
          </a:p>
        </p:txBody>
      </p:sp>
      <p:sp>
        <p:nvSpPr>
          <p:cNvPr id="41990" name="Rectangle 5"/>
          <p:cNvSpPr>
            <a:spLocks noChangeArrowheads="1"/>
          </p:cNvSpPr>
          <p:nvPr>
            <p:ph type="body" idx="1"/>
          </p:nvPr>
        </p:nvSpPr>
        <p:spPr>
          <a:xfrm>
            <a:off x="2135684" y="1599530"/>
            <a:ext cx="4142259" cy="4496098"/>
          </a:xfrm>
        </p:spPr>
        <p:txBody>
          <a:bodyPr vert="horz" lIns="88900" tIns="50799" rIns="88900" bIns="50799" rtlCol="0" anchor="t">
            <a:normAutofit lnSpcReduction="10000"/>
          </a:bodyPr>
          <a:lstStyle/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53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radio comes into Canadian homes</a:t>
            </a: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SzTx/>
              <a:buNone/>
            </a:pPr>
            <a:endParaRPr lang="en-US" altLang="en-US" sz="2531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53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“He shoots he scores”</a:t>
            </a: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SzTx/>
              <a:buNone/>
            </a:pPr>
            <a:endParaRPr lang="en-US" altLang="en-US" sz="2531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53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Foster Hewitt</a:t>
            </a: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SzTx/>
              <a:buNone/>
            </a:pPr>
            <a:endParaRPr lang="en-US" altLang="en-US" sz="2531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SzTx/>
              <a:buNone/>
            </a:pPr>
            <a:r>
              <a:rPr lang="en-US" altLang="en-US" sz="253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His first broadcast in 1923</a:t>
            </a: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SzTx/>
              <a:buNone/>
            </a:pPr>
            <a:endParaRPr lang="en-US" altLang="en-US" sz="2531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53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Gold in 20, 24, 28</a:t>
            </a: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53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Stanley Cup</a:t>
            </a: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53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Ottawa and Boston</a:t>
            </a:r>
          </a:p>
          <a:p>
            <a:pPr marL="188633" indent="-188633" defTabSz="914145">
              <a:lnSpc>
                <a:spcPct val="80000"/>
              </a:lnSpc>
              <a:spcBef>
                <a:spcPts val="492"/>
              </a:spcBef>
              <a:buSzTx/>
              <a:buNone/>
            </a:pPr>
            <a:endParaRPr lang="en-US" altLang="en-US" sz="2531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41991" name="Picture 6" descr="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76" y="1772543"/>
            <a:ext cx="3809628" cy="46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847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1524000" y="1233414"/>
            <a:ext cx="9144000" cy="320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44035" name="Rectangle 2"/>
          <p:cNvSpPr>
            <a:spLocks/>
          </p:cNvSpPr>
          <p:nvPr/>
        </p:nvSpPr>
        <p:spPr bwMode="auto">
          <a:xfrm>
            <a:off x="1524000" y="1279178"/>
            <a:ext cx="532433" cy="228824"/>
          </a:xfrm>
          <a:prstGeom prst="rect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44036" name="Rectangle 3"/>
          <p:cNvSpPr>
            <a:spLocks/>
          </p:cNvSpPr>
          <p:nvPr/>
        </p:nvSpPr>
        <p:spPr bwMode="auto">
          <a:xfrm>
            <a:off x="2114476" y="1279178"/>
            <a:ext cx="8553524" cy="228824"/>
          </a:xfrm>
          <a:prstGeom prst="rect">
            <a:avLst/>
          </a:prstGeom>
          <a:solidFill>
            <a:srgbClr val="2DA2B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44037" name="Rectangle 4"/>
          <p:cNvSpPr>
            <a:spLocks noChangeArrowheads="1"/>
          </p:cNvSpPr>
          <p:nvPr>
            <p:ph type="title"/>
          </p:nvPr>
        </p:nvSpPr>
        <p:spPr>
          <a:xfrm>
            <a:off x="2135684" y="227707"/>
            <a:ext cx="8153921" cy="991195"/>
          </a:xfrm>
        </p:spPr>
        <p:txBody>
          <a:bodyPr vert="horz" lIns="88900" tIns="50799" rIns="88900" bIns="50799" rtlCol="0" anchor="b">
            <a:normAutofit/>
          </a:bodyPr>
          <a:lstStyle/>
          <a:p>
            <a:pPr defTabSz="914145"/>
            <a:r>
              <a:rPr lang="en-US" altLang="en-US" sz="5765">
                <a:solidFill>
                  <a:srgbClr val="46464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Art</a:t>
            </a:r>
            <a:endParaRPr lang="en-US" altLang="en-US" smtClean="0"/>
          </a:p>
        </p:txBody>
      </p:sp>
      <p:sp>
        <p:nvSpPr>
          <p:cNvPr id="44038" name="Rectangle 5"/>
          <p:cNvSpPr>
            <a:spLocks noChangeArrowheads="1"/>
          </p:cNvSpPr>
          <p:nvPr>
            <p:ph type="body" idx="1"/>
          </p:nvPr>
        </p:nvSpPr>
        <p:spPr>
          <a:xfrm>
            <a:off x="2135684" y="1599530"/>
            <a:ext cx="3988222" cy="4496098"/>
          </a:xfrm>
        </p:spPr>
        <p:txBody>
          <a:bodyPr vert="horz" lIns="88900" tIns="50799" rIns="88900" bIns="50799" rtlCol="0" anchor="t">
            <a:normAutofit/>
          </a:bodyPr>
          <a:lstStyle/>
          <a:p>
            <a:pPr marL="181936" indent="-18193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“Group of Seven”</a:t>
            </a:r>
          </a:p>
          <a:p>
            <a:pPr marL="181936" indent="-181936" defTabSz="914145">
              <a:spcBef>
                <a:spcPts val="492"/>
              </a:spcBef>
              <a:buSzTx/>
              <a:buNone/>
            </a:pP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81936" indent="-18193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Honed the craft during the war</a:t>
            </a:r>
          </a:p>
          <a:p>
            <a:pPr marL="181936" indent="-181936" defTabSz="914145">
              <a:spcBef>
                <a:spcPts val="492"/>
              </a:spcBef>
              <a:buSzTx/>
              <a:buNone/>
            </a:pP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81936" indent="-18193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Rejected realism</a:t>
            </a:r>
          </a:p>
          <a:p>
            <a:pPr marL="181936" indent="-181936" defTabSz="914145">
              <a:spcBef>
                <a:spcPts val="492"/>
              </a:spcBef>
              <a:buSzTx/>
              <a:buNone/>
            </a:pP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81936" indent="-18193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Bold strokes, heavy paint, contrast</a:t>
            </a:r>
            <a:endParaRPr lang="en-US" altLang="en-US" smtClean="0"/>
          </a:p>
        </p:txBody>
      </p:sp>
      <p:pic>
        <p:nvPicPr>
          <p:cNvPr id="44039" name="Picture 6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66" y="2555007"/>
            <a:ext cx="4573116" cy="28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61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75" y="147340"/>
            <a:ext cx="7667253" cy="645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714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54" y="446485"/>
            <a:ext cx="7392665" cy="596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66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62570"/>
            <a:ext cx="7143750" cy="57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03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1" y="0"/>
            <a:ext cx="57730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88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17" y="246683"/>
            <a:ext cx="4304109" cy="37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9155" name="Picture 2" descr="Inserted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1" y="429742"/>
            <a:ext cx="4329782" cy="356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9156" name="Picture 3" descr="Inserted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150072"/>
            <a:ext cx="3136553" cy="2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9157" name="Picture 4" descr="Inserted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9" y="4179094"/>
            <a:ext cx="3393281" cy="245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504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1524000" y="1233414"/>
            <a:ext cx="9144000" cy="320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1524000" y="1279178"/>
            <a:ext cx="532433" cy="228824"/>
          </a:xfrm>
          <a:prstGeom prst="rect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50180" name="Rectangle 3"/>
          <p:cNvSpPr>
            <a:spLocks/>
          </p:cNvSpPr>
          <p:nvPr/>
        </p:nvSpPr>
        <p:spPr bwMode="auto">
          <a:xfrm>
            <a:off x="2114476" y="1279178"/>
            <a:ext cx="8553524" cy="228824"/>
          </a:xfrm>
          <a:prstGeom prst="rect">
            <a:avLst/>
          </a:prstGeom>
          <a:solidFill>
            <a:srgbClr val="2DA2B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50181" name="Rectangle 4"/>
          <p:cNvSpPr>
            <a:spLocks noChangeArrowheads="1"/>
          </p:cNvSpPr>
          <p:nvPr>
            <p:ph type="title"/>
          </p:nvPr>
        </p:nvSpPr>
        <p:spPr>
          <a:xfrm>
            <a:off x="2135684" y="227707"/>
            <a:ext cx="8153921" cy="991195"/>
          </a:xfrm>
        </p:spPr>
        <p:txBody>
          <a:bodyPr vert="horz" lIns="88900" tIns="50799" rIns="88900" bIns="50799" rtlCol="0" anchor="b">
            <a:normAutofit/>
          </a:bodyPr>
          <a:lstStyle/>
          <a:p>
            <a:pPr defTabSz="914145"/>
            <a:r>
              <a:rPr lang="en-US" altLang="en-US" sz="4359">
                <a:solidFill>
                  <a:srgbClr val="46464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Group of Seven</a:t>
            </a:r>
            <a:endParaRPr lang="en-US" altLang="en-US" smtClean="0"/>
          </a:p>
        </p:txBody>
      </p:sp>
      <p:sp>
        <p:nvSpPr>
          <p:cNvPr id="50182" name="Rectangle 5"/>
          <p:cNvSpPr>
            <a:spLocks noChangeArrowheads="1"/>
          </p:cNvSpPr>
          <p:nvPr>
            <p:ph type="body" idx="1"/>
          </p:nvPr>
        </p:nvSpPr>
        <p:spPr>
          <a:xfrm>
            <a:off x="1932533" y="1707803"/>
            <a:ext cx="3460254" cy="3460254"/>
          </a:xfrm>
        </p:spPr>
        <p:txBody>
          <a:bodyPr vert="horz" lIns="88900" tIns="50799" rIns="88900" bIns="50799" rtlCol="0" anchor="t">
            <a:normAutofit/>
          </a:bodyPr>
          <a:lstStyle/>
          <a:p>
            <a:pPr marL="159613" indent="-159613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They only painted landscapes</a:t>
            </a:r>
          </a:p>
          <a:p>
            <a:pPr marL="159613" indent="-159613" defTabSz="914145">
              <a:spcBef>
                <a:spcPts val="492"/>
              </a:spcBef>
              <a:buSzTx/>
              <a:buNone/>
            </a:pP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59613" indent="-159613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Tom Thompson</a:t>
            </a:r>
          </a:p>
          <a:p>
            <a:pPr marL="159613" indent="-159613" defTabSz="914145">
              <a:spcBef>
                <a:spcPts val="492"/>
              </a:spcBef>
              <a:buSzTx/>
              <a:buNone/>
            </a:pP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50183" name="Picture 6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97" y="4046265"/>
            <a:ext cx="2164333" cy="26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50184" name="Picture 7" descr="Inserted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24" y="2079501"/>
            <a:ext cx="4607719" cy="394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81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you remember?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964"/>
          </a:xfrm>
        </p:spPr>
        <p:txBody>
          <a:bodyPr numCol="2">
            <a:normAutofit/>
          </a:bodyPr>
          <a:lstStyle/>
          <a:p>
            <a:r>
              <a:rPr lang="en-CA" dirty="0" smtClean="0"/>
              <a:t>Define the following: </a:t>
            </a:r>
          </a:p>
          <a:p>
            <a:pPr lvl="1"/>
            <a:r>
              <a:rPr lang="en-CA" dirty="0" smtClean="0"/>
              <a:t>Imperialism</a:t>
            </a:r>
          </a:p>
          <a:p>
            <a:pPr lvl="1"/>
            <a:r>
              <a:rPr lang="en-CA" dirty="0" smtClean="0"/>
              <a:t>Triple Alliance (Central Powers)</a:t>
            </a:r>
          </a:p>
          <a:p>
            <a:pPr lvl="1"/>
            <a:r>
              <a:rPr lang="en-CA" dirty="0" smtClean="0"/>
              <a:t>Stalemate / Battles of Attrition</a:t>
            </a:r>
          </a:p>
          <a:p>
            <a:pPr lvl="1"/>
            <a:r>
              <a:rPr lang="en-CA" dirty="0" smtClean="0"/>
              <a:t>Battle of Ypres</a:t>
            </a:r>
          </a:p>
          <a:p>
            <a:pPr lvl="1"/>
            <a:r>
              <a:rPr lang="en-CA" dirty="0" smtClean="0"/>
              <a:t>Lusitania</a:t>
            </a:r>
          </a:p>
          <a:p>
            <a:pPr lvl="1"/>
            <a:r>
              <a:rPr lang="en-CA" dirty="0" smtClean="0"/>
              <a:t>War Measures Act</a:t>
            </a:r>
          </a:p>
          <a:p>
            <a:pPr lvl="1"/>
            <a:r>
              <a:rPr lang="en-CA" dirty="0" smtClean="0"/>
              <a:t>Conscription</a:t>
            </a:r>
          </a:p>
          <a:p>
            <a:pPr lvl="1"/>
            <a:r>
              <a:rPr lang="en-CA" dirty="0" smtClean="0"/>
              <a:t>Victory Bonds</a:t>
            </a:r>
          </a:p>
          <a:p>
            <a:pPr lvl="1"/>
            <a:r>
              <a:rPr lang="en-CA" dirty="0" smtClean="0"/>
              <a:t>Suffragettes</a:t>
            </a:r>
          </a:p>
          <a:p>
            <a:pPr lvl="1"/>
            <a:r>
              <a:rPr lang="en-CA" dirty="0" smtClean="0"/>
              <a:t>Armistice</a:t>
            </a:r>
          </a:p>
          <a:p>
            <a:pPr lvl="1"/>
            <a:r>
              <a:rPr lang="en-CA" dirty="0" smtClean="0"/>
              <a:t>Treaty of Versailles</a:t>
            </a:r>
          </a:p>
          <a:p>
            <a:pPr lvl="1"/>
            <a:r>
              <a:rPr lang="en-CA" dirty="0" smtClean="0"/>
              <a:t>Reparations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96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/>
          </p:cNvSpPr>
          <p:nvPr/>
        </p:nvSpPr>
        <p:spPr bwMode="auto">
          <a:xfrm>
            <a:off x="1524000" y="1233414"/>
            <a:ext cx="9144000" cy="320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51203" name="Rectangle 2"/>
          <p:cNvSpPr>
            <a:spLocks/>
          </p:cNvSpPr>
          <p:nvPr/>
        </p:nvSpPr>
        <p:spPr bwMode="auto">
          <a:xfrm>
            <a:off x="1524000" y="1279178"/>
            <a:ext cx="532433" cy="228824"/>
          </a:xfrm>
          <a:prstGeom prst="rect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51204" name="Rectangle 3"/>
          <p:cNvSpPr>
            <a:spLocks/>
          </p:cNvSpPr>
          <p:nvPr/>
        </p:nvSpPr>
        <p:spPr bwMode="auto">
          <a:xfrm>
            <a:off x="2114476" y="1279178"/>
            <a:ext cx="8553524" cy="228824"/>
          </a:xfrm>
          <a:prstGeom prst="rect">
            <a:avLst/>
          </a:prstGeom>
          <a:solidFill>
            <a:srgbClr val="2DA2B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51205" name="Rectangle 4"/>
          <p:cNvSpPr>
            <a:spLocks noChangeArrowheads="1"/>
          </p:cNvSpPr>
          <p:nvPr>
            <p:ph type="title"/>
          </p:nvPr>
        </p:nvSpPr>
        <p:spPr>
          <a:xfrm>
            <a:off x="2135684" y="227707"/>
            <a:ext cx="8153921" cy="991195"/>
          </a:xfrm>
        </p:spPr>
        <p:txBody>
          <a:bodyPr vert="horz" lIns="88900" tIns="50799" rIns="88900" bIns="50799" rtlCol="0" anchor="b">
            <a:normAutofit/>
          </a:bodyPr>
          <a:lstStyle/>
          <a:p>
            <a:pPr defTabSz="914145"/>
            <a:r>
              <a:rPr lang="en-US" altLang="en-US" sz="4359">
                <a:solidFill>
                  <a:srgbClr val="46464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Emily Carr</a:t>
            </a:r>
            <a:endParaRPr lang="en-US" altLang="en-US" smtClean="0"/>
          </a:p>
        </p:txBody>
      </p:sp>
      <p:sp>
        <p:nvSpPr>
          <p:cNvPr id="51206" name="Rectangle 5"/>
          <p:cNvSpPr>
            <a:spLocks noChangeArrowheads="1"/>
          </p:cNvSpPr>
          <p:nvPr>
            <p:ph type="body" idx="1"/>
          </p:nvPr>
        </p:nvSpPr>
        <p:spPr>
          <a:xfrm>
            <a:off x="2135684" y="1898675"/>
            <a:ext cx="3935760" cy="4496098"/>
          </a:xfrm>
        </p:spPr>
        <p:txBody>
          <a:bodyPr vert="horz" lIns="88900" tIns="50799" rIns="88900" bIns="50799" rtlCol="0" anchor="t">
            <a:normAutofit/>
          </a:bodyPr>
          <a:lstStyle/>
          <a:p>
            <a:pPr marL="181936" indent="-18193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742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 painter from Victoria</a:t>
            </a:r>
          </a:p>
          <a:p>
            <a:pPr marL="181936" indent="-181936" defTabSz="914145">
              <a:spcBef>
                <a:spcPts val="492"/>
              </a:spcBef>
              <a:buSzTx/>
              <a:buNone/>
            </a:pPr>
            <a:endParaRPr lang="en-US" altLang="en-US" sz="2742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81936" indent="-18193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742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Painted what she saw around Victoria</a:t>
            </a:r>
          </a:p>
          <a:p>
            <a:pPr marL="181936" indent="-181936" defTabSz="914145">
              <a:spcBef>
                <a:spcPts val="492"/>
              </a:spcBef>
              <a:buSzTx/>
              <a:buNone/>
            </a:pPr>
            <a:endParaRPr lang="en-US" altLang="en-US" sz="2742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81936" indent="-18193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742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Painted landscapes and the aboriginal culture</a:t>
            </a:r>
          </a:p>
        </p:txBody>
      </p:sp>
      <p:pic>
        <p:nvPicPr>
          <p:cNvPr id="51207" name="Picture 6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83" y="1720082"/>
            <a:ext cx="3379887" cy="447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70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96" y="464344"/>
            <a:ext cx="5786438" cy="59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801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1524000" y="1233414"/>
            <a:ext cx="9144000" cy="320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1524000" y="1279178"/>
            <a:ext cx="532433" cy="228824"/>
          </a:xfrm>
          <a:prstGeom prst="rect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2114476" y="1279178"/>
            <a:ext cx="8553524" cy="228824"/>
          </a:xfrm>
          <a:prstGeom prst="rect">
            <a:avLst/>
          </a:prstGeom>
          <a:solidFill>
            <a:srgbClr val="2DA2B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53253" name="Rectangle 4"/>
          <p:cNvSpPr>
            <a:spLocks noChangeArrowheads="1"/>
          </p:cNvSpPr>
          <p:nvPr>
            <p:ph type="title"/>
          </p:nvPr>
        </p:nvSpPr>
        <p:spPr>
          <a:xfrm>
            <a:off x="2135684" y="227707"/>
            <a:ext cx="8153921" cy="991195"/>
          </a:xfrm>
        </p:spPr>
        <p:txBody>
          <a:bodyPr vert="horz" lIns="88900" tIns="50799" rIns="88900" bIns="50799" rtlCol="0" anchor="b">
            <a:normAutofit/>
          </a:bodyPr>
          <a:lstStyle/>
          <a:p>
            <a:pPr defTabSz="914145"/>
            <a:r>
              <a:rPr lang="en-US" altLang="en-US" sz="4359">
                <a:solidFill>
                  <a:srgbClr val="46464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New inventions</a:t>
            </a:r>
            <a:endParaRPr lang="en-US" altLang="en-US" smtClean="0"/>
          </a:p>
        </p:txBody>
      </p:sp>
      <p:sp>
        <p:nvSpPr>
          <p:cNvPr id="53254" name="Rectangle 5"/>
          <p:cNvSpPr>
            <a:spLocks noChangeArrowheads="1"/>
          </p:cNvSpPr>
          <p:nvPr>
            <p:ph type="body" idx="1"/>
          </p:nvPr>
        </p:nvSpPr>
        <p:spPr>
          <a:xfrm>
            <a:off x="2135684" y="1599530"/>
            <a:ext cx="3892228" cy="4496098"/>
          </a:xfrm>
        </p:spPr>
        <p:txBody>
          <a:bodyPr vert="horz" lIns="88900" tIns="50799" rIns="88900" bIns="50799" rtlCol="0" anchor="t">
            <a:normAutofit/>
          </a:bodyPr>
          <a:lstStyle/>
          <a:p>
            <a:pPr marL="159613" indent="-159613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car emerges as a new form of transportation</a:t>
            </a:r>
          </a:p>
          <a:p>
            <a:pPr marL="159613" indent="-159613" defTabSz="914145">
              <a:spcBef>
                <a:spcPts val="492"/>
              </a:spcBef>
              <a:buSzTx/>
              <a:buNone/>
            </a:pP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59613" indent="-159613" defTabSz="914145">
              <a:spcBef>
                <a:spcPts val="492"/>
              </a:spcBef>
              <a:buSzTx/>
              <a:buNone/>
            </a:pP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59613" indent="-159613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Airplanes also became more than just weapons in the sky</a:t>
            </a:r>
            <a:endParaRPr lang="en-US" altLang="en-US" smtClean="0"/>
          </a:p>
        </p:txBody>
      </p:sp>
      <p:pic>
        <p:nvPicPr>
          <p:cNvPr id="53255" name="Picture 6" descr="Inserted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66" y="2451199"/>
            <a:ext cx="4176861" cy="300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237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But not everyone was happy…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groups didn’t enjoy the 1920s. It is up to you to find </a:t>
            </a:r>
            <a:r>
              <a:rPr lang="en-CA" smtClean="0"/>
              <a:t>out who!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8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After the Treaty of Versailles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100354" cy="4023360"/>
          </a:xfrm>
        </p:spPr>
        <p:txBody>
          <a:bodyPr/>
          <a:lstStyle/>
          <a:p>
            <a:r>
              <a:rPr lang="en-CA" dirty="0" smtClean="0"/>
              <a:t>Once the Treaty of Versailles was signed, all of the countries’ delegates went home, but no one was happy</a:t>
            </a:r>
          </a:p>
          <a:p>
            <a:pPr lvl="1"/>
            <a:r>
              <a:rPr lang="en-CA" dirty="0" smtClean="0"/>
              <a:t>France wanted Germany to pay</a:t>
            </a:r>
          </a:p>
          <a:p>
            <a:pPr lvl="1"/>
            <a:r>
              <a:rPr lang="en-CA" dirty="0" smtClean="0"/>
              <a:t>The USA wanted more countries to find self-determination</a:t>
            </a:r>
          </a:p>
          <a:p>
            <a:pPr lvl="1"/>
            <a:r>
              <a:rPr lang="en-CA" dirty="0" smtClean="0"/>
              <a:t>Britain thought that the punishment of Germany was too harsh</a:t>
            </a:r>
          </a:p>
          <a:p>
            <a:pPr lvl="1"/>
            <a:r>
              <a:rPr lang="en-CA" dirty="0" smtClean="0"/>
              <a:t>German had to sign something taking the blame for the war and promising to pay an undisclosed sum of money</a:t>
            </a:r>
          </a:p>
        </p:txBody>
      </p:sp>
    </p:spTree>
    <p:extLst>
      <p:ext uri="{BB962C8B-B14F-4D97-AF65-F5344CB8AC3E}">
        <p14:creationId xmlns:p14="http://schemas.microsoft.com/office/powerpoint/2010/main" val="8426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League of Nations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335486" cy="4023360"/>
          </a:xfrm>
        </p:spPr>
        <p:txBody>
          <a:bodyPr/>
          <a:lstStyle/>
          <a:p>
            <a:r>
              <a:rPr lang="en-CA" dirty="0" smtClean="0"/>
              <a:t>One promising piece of the Treaty was the creation of the League of Nations (the precursor to the modern-day United Nations). It had 3 main goals:</a:t>
            </a:r>
          </a:p>
          <a:p>
            <a:pPr lvl="1"/>
            <a:r>
              <a:rPr lang="en-CA" dirty="0" smtClean="0"/>
              <a:t>International Cooperation: countries promised to work together on global issues</a:t>
            </a:r>
          </a:p>
          <a:p>
            <a:pPr lvl="1"/>
            <a:r>
              <a:rPr lang="en-CA" dirty="0" smtClean="0"/>
              <a:t>Arbitration: Countries promised not to go to war before going through an international dispute process</a:t>
            </a:r>
          </a:p>
          <a:p>
            <a:pPr lvl="1"/>
            <a:r>
              <a:rPr lang="en-CA" dirty="0" smtClean="0"/>
              <a:t>Collective Security: the members of the League swore to protect any country that found itself as a victim of aggression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18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League of Nations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794" y="1845734"/>
            <a:ext cx="7249886" cy="4023360"/>
          </a:xfrm>
        </p:spPr>
        <p:txBody>
          <a:bodyPr/>
          <a:lstStyle/>
          <a:p>
            <a:r>
              <a:rPr lang="en-CA" dirty="0" smtClean="0"/>
              <a:t>At first, the League was met with optimism, but the reality was that it wouldn’t work because of:</a:t>
            </a:r>
          </a:p>
          <a:p>
            <a:r>
              <a:rPr lang="en-CA" dirty="0" smtClean="0"/>
              <a:t>1. It didn’t represent all major nations (the USA decided not to join, Germany and the </a:t>
            </a:r>
            <a:r>
              <a:rPr lang="en-CA" dirty="0"/>
              <a:t>USSR </a:t>
            </a:r>
            <a:r>
              <a:rPr lang="en-CA" dirty="0" smtClean="0"/>
              <a:t>weren’t allowed to)</a:t>
            </a:r>
          </a:p>
          <a:p>
            <a:r>
              <a:rPr lang="en-CA" dirty="0" smtClean="0"/>
              <a:t>2. The League had no army and no power except to sanction countries that violated the covenant. This proved to be fairly ineffective</a:t>
            </a:r>
          </a:p>
          <a:p>
            <a:r>
              <a:rPr lang="en-CA" dirty="0" smtClean="0"/>
              <a:t>3. After WW1, there was no taste for war and the major countries of the League (France and Britain) often refused to involve their armies in foreign disputes</a:t>
            </a:r>
          </a:p>
        </p:txBody>
      </p:sp>
    </p:spTree>
    <p:extLst>
      <p:ext uri="{BB962C8B-B14F-4D97-AF65-F5344CB8AC3E}">
        <p14:creationId xmlns:p14="http://schemas.microsoft.com/office/powerpoint/2010/main" val="42045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1920’s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</a:t>
            </a:r>
            <a:r>
              <a:rPr lang="en-US" altLang="en-US" sz="4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Roaring Twenties</a:t>
            </a:r>
            <a:r>
              <a:rPr lang="en-US" alt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The Jazz Age, or an age of </a:t>
            </a:r>
            <a:r>
              <a:rPr lang="en-US" altLang="en-US" sz="4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downright lunacy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7842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1920’s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Canadians responded positively to the aftermath of the First World War and displayed a new level of optimism by participating in new social activities and expanding the arts and sports in Canada.</a:t>
            </a:r>
            <a:endParaRPr lang="en-US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64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1524000" y="1233414"/>
            <a:ext cx="9144000" cy="320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37893" name="Rectangle 4"/>
          <p:cNvSpPr>
            <a:spLocks noChangeArrowheads="1"/>
          </p:cNvSpPr>
          <p:nvPr>
            <p:ph type="title"/>
          </p:nvPr>
        </p:nvSpPr>
        <p:spPr>
          <a:xfrm>
            <a:off x="2135684" y="227707"/>
            <a:ext cx="8153921" cy="991195"/>
          </a:xfrm>
        </p:spPr>
        <p:txBody>
          <a:bodyPr vert="horz" lIns="88900" tIns="50799" rIns="88900" bIns="50799" rtlCol="0" anchor="b">
            <a:normAutofit/>
          </a:bodyPr>
          <a:lstStyle/>
          <a:p>
            <a:pPr defTabSz="914145"/>
            <a:r>
              <a:rPr lang="en-US" altLang="en-US" sz="4359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Social Changes</a:t>
            </a:r>
            <a:endParaRPr lang="en-US" altLang="en-US" smtClean="0"/>
          </a:p>
        </p:txBody>
      </p:sp>
      <p:sp>
        <p:nvSpPr>
          <p:cNvPr id="37894" name="Rectangle 5"/>
          <p:cNvSpPr>
            <a:spLocks noChangeArrowheads="1"/>
          </p:cNvSpPr>
          <p:nvPr>
            <p:ph type="body" idx="1"/>
          </p:nvPr>
        </p:nvSpPr>
        <p:spPr>
          <a:xfrm>
            <a:off x="2018482" y="1995785"/>
            <a:ext cx="8153921" cy="4496098"/>
          </a:xfrm>
        </p:spPr>
        <p:txBody>
          <a:bodyPr vert="horz" lIns="88900" tIns="50799" rIns="88900" bIns="50799" rtlCol="0" anchor="t">
            <a:normAutofit/>
          </a:bodyPr>
          <a:lstStyle/>
          <a:p>
            <a:pPr marL="190866" indent="-19086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Canada also responded positively to the aftermath of the war</a:t>
            </a:r>
          </a:p>
          <a:p>
            <a:pPr marL="190866" indent="-190866" defTabSz="914145">
              <a:spcBef>
                <a:spcPts val="492"/>
              </a:spcBef>
              <a:buSzTx/>
              <a:buNone/>
            </a:pP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90866" indent="-19086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Many changes occurred in society</a:t>
            </a:r>
          </a:p>
          <a:p>
            <a:pPr marL="190866" indent="-190866" defTabSz="914145">
              <a:spcBef>
                <a:spcPts val="492"/>
              </a:spcBef>
              <a:buSzTx/>
              <a:buNone/>
            </a:pP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190866" indent="-190866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2883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Now that the war was over, people began to feel optimistic once again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9665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1524000" y="1233414"/>
            <a:ext cx="9144000" cy="320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1524000" y="1279178"/>
            <a:ext cx="532433" cy="228824"/>
          </a:xfrm>
          <a:prstGeom prst="rect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2114476" y="1279178"/>
            <a:ext cx="8553524" cy="228824"/>
          </a:xfrm>
          <a:prstGeom prst="rect">
            <a:avLst/>
          </a:prstGeom>
          <a:solidFill>
            <a:srgbClr val="2DA2B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99" tIns="50799" rIns="50799" bIns="50799" anchor="ctr"/>
          <a:lstStyle>
            <a:lvl1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1pPr>
            <a:lvl2pPr marL="37931725" indent="-37474525"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2pPr>
            <a:lvl3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3pPr>
            <a:lvl4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4pPr>
            <a:lvl5pPr eaLnBrk="0"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-65" charset="0"/>
                <a:ea typeface="Helvetica Light" pitchFamily="-65" charset="0"/>
                <a:cs typeface="Helvetica Light" pitchFamily="-65" charset="0"/>
                <a:sym typeface="Helvetica Light" pitchFamily="-65" charset="0"/>
              </a:defRPr>
            </a:lvl9pPr>
          </a:lstStyle>
          <a:p>
            <a:pPr eaLnBrk="1"/>
            <a:endParaRPr lang="en-US" altLang="en-US" sz="2531"/>
          </a:p>
        </p:txBody>
      </p:sp>
      <p:sp>
        <p:nvSpPr>
          <p:cNvPr id="38917" name="Rectangle 4"/>
          <p:cNvSpPr>
            <a:spLocks noChangeArrowheads="1"/>
          </p:cNvSpPr>
          <p:nvPr>
            <p:ph type="title"/>
          </p:nvPr>
        </p:nvSpPr>
        <p:spPr>
          <a:xfrm>
            <a:off x="2135684" y="227707"/>
            <a:ext cx="8153921" cy="991195"/>
          </a:xfrm>
        </p:spPr>
        <p:txBody>
          <a:bodyPr vert="horz" lIns="88900" tIns="50799" rIns="88900" bIns="50799" rtlCol="0" anchor="b">
            <a:normAutofit/>
          </a:bodyPr>
          <a:lstStyle/>
          <a:p>
            <a:pPr defTabSz="914145"/>
            <a:r>
              <a:rPr lang="en-US" altLang="en-US" sz="4359">
                <a:solidFill>
                  <a:srgbClr val="46464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So much room to do activities</a:t>
            </a:r>
            <a:endParaRPr lang="en-US" altLang="en-US" smtClean="0"/>
          </a:p>
        </p:txBody>
      </p:sp>
      <p:sp>
        <p:nvSpPr>
          <p:cNvPr id="38918" name="Rectangle 5"/>
          <p:cNvSpPr>
            <a:spLocks noChangeArrowheads="1"/>
          </p:cNvSpPr>
          <p:nvPr>
            <p:ph type="body" idx="1"/>
          </p:nvPr>
        </p:nvSpPr>
        <p:spPr>
          <a:xfrm>
            <a:off x="2135684" y="2120801"/>
            <a:ext cx="4061892" cy="4494982"/>
          </a:xfrm>
        </p:spPr>
        <p:txBody>
          <a:bodyPr vert="horz" lIns="88900" tIns="50799" rIns="88900" bIns="50799" rtlCol="0" anchor="t">
            <a:normAutofit/>
          </a:bodyPr>
          <a:lstStyle/>
          <a:p>
            <a:pPr marL="308063" indent="-308063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4148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Summertime corn roasts, clam bakes, picnics</a:t>
            </a:r>
            <a:endParaRPr lang="en-US" altLang="en-US" sz="2883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308063" indent="-308063" defTabSz="914145">
              <a:spcBef>
                <a:spcPts val="492"/>
              </a:spcBef>
              <a:buSzTx/>
              <a:buNone/>
            </a:pPr>
            <a:endParaRPr lang="en-US" altLang="en-US" sz="4148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308063" indent="-308063" defTabSz="914145">
              <a:spcBef>
                <a:spcPts val="492"/>
              </a:spcBef>
              <a:buClr>
                <a:srgbClr val="DA1F28"/>
              </a:buClr>
              <a:buSzPct val="60000"/>
              <a:buFont typeface="Wingdings" panose="05000000000000000000" pitchFamily="2" charset="2"/>
              <a:buChar char="•"/>
            </a:pPr>
            <a:r>
              <a:rPr lang="en-US" altLang="en-US" sz="4148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Horse races</a:t>
            </a:r>
            <a:endParaRPr lang="en-US" altLang="en-US" smtClean="0"/>
          </a:p>
        </p:txBody>
      </p:sp>
      <p:pic>
        <p:nvPicPr>
          <p:cNvPr id="38919" name="Picture 6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53" y="2500313"/>
            <a:ext cx="4587627" cy="333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18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732</Words>
  <Application>Microsoft Office PowerPoint</Application>
  <PresentationFormat>Widescreen</PresentationFormat>
  <Paragraphs>124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Helvetica</vt:lpstr>
      <vt:lpstr>Helvetica Light</vt:lpstr>
      <vt:lpstr>Noteworthy Bold</vt:lpstr>
      <vt:lpstr>Wingdings</vt:lpstr>
      <vt:lpstr>Retrospect</vt:lpstr>
      <vt:lpstr>After WW1 and the 1920s</vt:lpstr>
      <vt:lpstr>What do you remember?</vt:lpstr>
      <vt:lpstr>After the Treaty of Versailles</vt:lpstr>
      <vt:lpstr>The League of Nations</vt:lpstr>
      <vt:lpstr>The League of Nations (cont’d)</vt:lpstr>
      <vt:lpstr>1920’s</vt:lpstr>
      <vt:lpstr>1920’s</vt:lpstr>
      <vt:lpstr>Social Changes</vt:lpstr>
      <vt:lpstr>So much room to do activities</vt:lpstr>
      <vt:lpstr>Wintertime</vt:lpstr>
      <vt:lpstr>PowerPoint Presentation</vt:lpstr>
      <vt:lpstr>The radio brings hockey home</vt:lpstr>
      <vt:lpstr>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of Seven</vt:lpstr>
      <vt:lpstr>Emily Carr</vt:lpstr>
      <vt:lpstr>PowerPoint Presentation</vt:lpstr>
      <vt:lpstr>New inventions</vt:lpstr>
      <vt:lpstr>But not everyone was happy…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WW1 and the 1920s</dc:title>
  <dc:creator>Megan</dc:creator>
  <cp:lastModifiedBy>Megan</cp:lastModifiedBy>
  <cp:revision>3</cp:revision>
  <dcterms:created xsi:type="dcterms:W3CDTF">2016-01-04T01:55:08Z</dcterms:created>
  <dcterms:modified xsi:type="dcterms:W3CDTF">2016-01-04T02:15:22Z</dcterms:modified>
</cp:coreProperties>
</file>