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5" r:id="rId2"/>
    <p:sldId id="297" r:id="rId3"/>
    <p:sldId id="296" r:id="rId4"/>
    <p:sldId id="309" r:id="rId5"/>
    <p:sldId id="298" r:id="rId6"/>
    <p:sldId id="301" r:id="rId7"/>
    <p:sldId id="299" r:id="rId8"/>
    <p:sldId id="290" r:id="rId9"/>
    <p:sldId id="303" r:id="rId10"/>
    <p:sldId id="304" r:id="rId11"/>
    <p:sldId id="311" r:id="rId12"/>
    <p:sldId id="307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3" autoAdjust="0"/>
    <p:restoredTop sz="87172" autoAdjust="0"/>
  </p:normalViewPr>
  <p:slideViewPr>
    <p:cSldViewPr snapToObjects="1">
      <p:cViewPr varScale="1">
        <p:scale>
          <a:sx n="79" d="100"/>
          <a:sy n="79" d="100"/>
        </p:scale>
        <p:origin x="17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6FBAA-8E8D-D543-A857-17E41B784BCE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9F331-DD67-3E42-9FDD-829B347EA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71DA4-4D9F-1143-84AC-BC0A64D0ED2C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813BB-4CBF-DC41-BD81-550FE88D0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/>
              <a:buChar char="•"/>
            </a:pPr>
            <a:r>
              <a:rPr lang="en-US" dirty="0"/>
              <a:t>Compare this map to the one of Israel</a:t>
            </a:r>
            <a:r>
              <a:rPr lang="en-US" baseline="0" dirty="0"/>
              <a:t> under the UNSCOP partition plan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80EA3309-98EC-D54F-867B-79476362E0D8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5814-DC74-054F-995F-BB7D973B6DEB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930-7900-9346-B7B0-5A3E65C3277C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EEFF-9EB7-2F4B-8E5E-B129FAA0CB35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2885B1B-985A-A944-8EC2-B17E5EF05733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719D-F118-BB4A-8505-305AFA415383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F139-F9A9-6C4A-841F-796F52F7FA54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6B1-6F61-754A-8D12-B437263C93E3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C383-5726-6C49-9B9A-8DEC2BD9D5A7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B470102-0206-794D-BCF7-B23DAF030252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CA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1A368AD-E235-6A4A-A655-F48C38A95C33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0C46A231-13E2-2E44-AF01-BC4D6762ABA9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/>
              <a:t>Click to edit Master text styles</a:t>
            </a:r>
          </a:p>
          <a:p>
            <a:pPr lvl="1" eaLnBrk="1" latinLnBrk="0" hangingPunct="1"/>
            <a:r>
              <a:rPr kumimoji="0" lang="en-CA"/>
              <a:t>Second level</a:t>
            </a:r>
          </a:p>
          <a:p>
            <a:pPr lvl="2" eaLnBrk="1" latinLnBrk="0" hangingPunct="1"/>
            <a:r>
              <a:rPr kumimoji="0" lang="en-CA"/>
              <a:t>Third level</a:t>
            </a:r>
          </a:p>
          <a:p>
            <a:pPr lvl="3" eaLnBrk="1" latinLnBrk="0" hangingPunct="1"/>
            <a:r>
              <a:rPr kumimoji="0" lang="en-CA"/>
              <a:t>Fourth level</a:t>
            </a:r>
          </a:p>
          <a:p>
            <a:pPr lvl="4" eaLnBrk="1" latinLnBrk="0" hangingPunct="1"/>
            <a:r>
              <a:rPr kumimoji="0" lang="en-CA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PQqD-NlfNA&amp;feature=PlayList&amp;p=BADDF11DA725FAD4&amp;index=4&amp;playnext=4&amp;playnext_from=P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68331"/>
          </a:xfrm>
        </p:spPr>
        <p:txBody>
          <a:bodyPr>
            <a:normAutofit/>
          </a:bodyPr>
          <a:lstStyle/>
          <a:p>
            <a:r>
              <a:rPr lang="en-US" sz="2400" dirty="0"/>
              <a:t>Israel claims to have ancient, pre-Islamic origins </a:t>
            </a:r>
          </a:p>
          <a:p>
            <a:pPr lvl="1"/>
            <a:r>
              <a:rPr lang="en-US" sz="1800" dirty="0"/>
              <a:t>Israel claims ancestry to Kingdom of Israel in Biblical times </a:t>
            </a:r>
          </a:p>
          <a:p>
            <a:pPr lvl="1"/>
            <a:r>
              <a:rPr lang="en-US" sz="1800" dirty="0"/>
              <a:t>Diaspora Jews – Jews were driven from Jerusalem and scattered throughout the Roman Empire; they settled in many parts of Europe &amp; North Africa </a:t>
            </a:r>
          </a:p>
          <a:p>
            <a:pPr lvl="1"/>
            <a:r>
              <a:rPr lang="en-US" sz="1800" dirty="0"/>
              <a:t>Islam began, and spread through military conquest in the 7</a:t>
            </a:r>
            <a:r>
              <a:rPr lang="en-US" sz="1800" baseline="30000" dirty="0"/>
              <a:t>th</a:t>
            </a:r>
            <a:r>
              <a:rPr lang="en-US" sz="1800" dirty="0"/>
              <a:t> century, eventually conquering Jerusalem – a city also important to Muslim myths surrounding Mohammad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Jews have suffered through numerous periods of persecution, including at the hands of Christians during the Crusades </a:t>
            </a:r>
          </a:p>
          <a:p>
            <a:r>
              <a:rPr lang="en-US" sz="2400" dirty="0"/>
              <a:t> 19</a:t>
            </a:r>
            <a:r>
              <a:rPr lang="en-US" sz="2400" baseline="30000" dirty="0"/>
              <a:t>th</a:t>
            </a:r>
            <a:r>
              <a:rPr lang="en-US" sz="2400" dirty="0"/>
              <a:t> century nationalism; </a:t>
            </a:r>
            <a:r>
              <a:rPr lang="en-US" sz="2400" b="1" u="sng" dirty="0"/>
              <a:t>Zionism </a:t>
            </a:r>
          </a:p>
          <a:p>
            <a:pPr lvl="1"/>
            <a:r>
              <a:rPr lang="en-US" sz="1800" dirty="0"/>
              <a:t>By the late 19</a:t>
            </a:r>
            <a:r>
              <a:rPr lang="en-US" sz="1800" baseline="30000" dirty="0"/>
              <a:t>th</a:t>
            </a:r>
            <a:r>
              <a:rPr lang="en-US" sz="1800" dirty="0"/>
              <a:t> century most Jews lived in parts of eastern Europe, in isolated communities – i.e. Pale of Settlement in Russia </a:t>
            </a:r>
          </a:p>
          <a:p>
            <a:pPr lvl="1"/>
            <a:r>
              <a:rPr lang="en-US" sz="1800" dirty="0"/>
              <a:t>Zionist movement began in 1800s – desire for Jewish homeland and national self-determination 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1948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68332"/>
          </a:xfrm>
        </p:spPr>
        <p:txBody>
          <a:bodyPr>
            <a:normAutofit/>
          </a:bodyPr>
          <a:lstStyle/>
          <a:p>
            <a:r>
              <a:rPr lang="en-US" sz="2400" dirty="0"/>
              <a:t>June 11, 1948 “truce” was turning point</a:t>
            </a:r>
          </a:p>
          <a:p>
            <a:pPr lvl="1"/>
            <a:r>
              <a:rPr lang="en-US" sz="1800" dirty="0"/>
              <a:t>Israeli Defense Forces (IDF) able to establish numerical superiority in troop numbers; imported weapons from Czechs despite UN arms embargo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Acquiring weapons helped shift momentum toward Israelis – went on offensive</a:t>
            </a:r>
          </a:p>
          <a:p>
            <a:r>
              <a:rPr lang="en-US" sz="2400" b="1" u="sng" dirty="0"/>
              <a:t>Plan D</a:t>
            </a:r>
            <a:r>
              <a:rPr lang="en-US" sz="2400" dirty="0"/>
              <a:t> (</a:t>
            </a:r>
            <a:r>
              <a:rPr lang="en-US" sz="2400" dirty="0" err="1"/>
              <a:t>Dalet</a:t>
            </a:r>
            <a:r>
              <a:rPr lang="en-US" sz="2400" dirty="0"/>
              <a:t>) – Israelis developed early strategy of pacifying villages on key transportation arteries </a:t>
            </a:r>
          </a:p>
          <a:p>
            <a:pPr lvl="1"/>
            <a:r>
              <a:rPr lang="en-US" sz="1800" dirty="0"/>
              <a:t>Resulted in depopulation or occupation of villages </a:t>
            </a:r>
          </a:p>
          <a:p>
            <a:pPr lvl="1"/>
            <a:r>
              <a:rPr lang="en-US" sz="1800" dirty="0"/>
              <a:t>Controversial document used as evidence (</a:t>
            </a:r>
            <a:r>
              <a:rPr lang="en-US" sz="1800" dirty="0" err="1"/>
              <a:t>Ilan</a:t>
            </a:r>
            <a:r>
              <a:rPr lang="en-US" sz="1800" dirty="0"/>
              <a:t> </a:t>
            </a:r>
            <a:r>
              <a:rPr lang="en-US" sz="1800" dirty="0" err="1"/>
              <a:t>Pappé</a:t>
            </a:r>
            <a:r>
              <a:rPr lang="en-US" sz="1800" dirty="0"/>
              <a:t>) of deliberate plan to commit ethnic cleansing in Palestine </a:t>
            </a:r>
          </a:p>
          <a:p>
            <a:pPr lvl="1"/>
            <a:r>
              <a:rPr lang="en-US" sz="1800" dirty="0"/>
              <a:t>others claim (Benny Morris) there was no deliberate strategy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In 	some cases Palestinians voluntarily left their homes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1948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808" y="1646237"/>
            <a:ext cx="3746992" cy="45262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The initial Arab assault made progress (left)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Israeli counter-attacks in June-July 1948 reversed the course of the war (right)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3536"/>
            <a:ext cx="4787408" cy="6261032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1948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2510867" cy="45262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A Palestinian refugee camp after the 1948 War.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Many Palestinians today claim the “right of return” to their homes.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Most refugees were temporarily housed in camps in Jordan, Syria, Egypt and Lebanon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67" y="1646237"/>
            <a:ext cx="5718733" cy="4376737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1948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46236"/>
            <a:ext cx="5334000" cy="4868332"/>
          </a:xfrm>
        </p:spPr>
        <p:txBody>
          <a:bodyPr>
            <a:normAutofit/>
          </a:bodyPr>
          <a:lstStyle/>
          <a:p>
            <a:r>
              <a:rPr lang="en-US" sz="2400" dirty="0"/>
              <a:t>Armistice reached in Jan, 1949 but no peace settlement</a:t>
            </a:r>
          </a:p>
          <a:p>
            <a:pPr lvl="1"/>
            <a:r>
              <a:rPr lang="en-US" sz="1800" dirty="0"/>
              <a:t>Israel increased territory &amp; now held more defensible positions; </a:t>
            </a:r>
          </a:p>
          <a:p>
            <a:pPr lvl="1"/>
            <a:r>
              <a:rPr lang="en-US" sz="1800" dirty="0"/>
              <a:t>Arab states (Egypt; Jordan; Syria) also increased territory </a:t>
            </a:r>
          </a:p>
          <a:p>
            <a:pPr lvl="1"/>
            <a:r>
              <a:rPr lang="en-US" sz="1800" dirty="0"/>
              <a:t>550,000-800,000 Palestinian refugees temporarily settled</a:t>
            </a:r>
          </a:p>
          <a:p>
            <a:pPr lvl="1"/>
            <a:r>
              <a:rPr lang="en-US" sz="1800" dirty="0"/>
              <a:t>Other parts of Middle East depopulated of Jews, who settled in former-Palestinian villages and towns </a:t>
            </a:r>
          </a:p>
          <a:p>
            <a:pPr lvl="1"/>
            <a:r>
              <a:rPr lang="en-US" sz="1800" dirty="0"/>
              <a:t>Indecisiveness of the war ensured there would be renewed fighting soon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13" y="253536"/>
            <a:ext cx="3199587" cy="6514569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2463800" cy="34591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/>
              <a:t>Jerusalem is a city that is important to three monotheistic faiths: Christianity, Judaism &amp; Islam</a:t>
            </a:r>
          </a:p>
          <a:p>
            <a:r>
              <a:rPr lang="en-US" sz="1800" dirty="0"/>
              <a:t>The Dome of the Rock, an Islamic Mosque was built over a Jewish &amp; Christian holy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783453"/>
            <a:ext cx="5765800" cy="473111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6833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The Middle East has always been a zone of conflict, but the seeds of modern conflict were born with the creation of Israel in 1948</a:t>
            </a:r>
          </a:p>
          <a:p>
            <a:r>
              <a:rPr lang="en-US" sz="2400" dirty="0"/>
              <a:t>Jewish settlers made their way in small numbers to the Holy Land – they later became the nation of Israel</a:t>
            </a:r>
          </a:p>
          <a:p>
            <a:pPr lvl="1"/>
            <a:r>
              <a:rPr lang="en-US" sz="1800" dirty="0"/>
              <a:t>Settlement started in 19</a:t>
            </a:r>
            <a:r>
              <a:rPr lang="en-US" sz="1800" baseline="30000" dirty="0"/>
              <a:t>th</a:t>
            </a:r>
            <a:r>
              <a:rPr lang="en-US" sz="1800" dirty="0"/>
              <a:t> century; continued during early to mid-1900s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Persecuted Jews made their way to America, but many came to the Holy Land (Palestine) to establish farming communes (</a:t>
            </a:r>
            <a:r>
              <a:rPr lang="en-US" sz="1800" b="1" u="sng" dirty="0"/>
              <a:t>kibbutz</a:t>
            </a:r>
            <a:r>
              <a:rPr lang="en-US" sz="1800" dirty="0"/>
              <a:t>) </a:t>
            </a:r>
          </a:p>
          <a:p>
            <a:r>
              <a:rPr lang="en-US" sz="2400" b="1" u="sng" dirty="0"/>
              <a:t>First World War</a:t>
            </a:r>
            <a:r>
              <a:rPr lang="en-US" sz="2400" dirty="0"/>
              <a:t> &amp; </a:t>
            </a:r>
            <a:r>
              <a:rPr lang="en-US" sz="2400" b="1" u="sng" dirty="0"/>
              <a:t>Arab Revolt</a:t>
            </a:r>
            <a:r>
              <a:rPr lang="en-US" sz="2400" dirty="0"/>
              <a:t> – British made conflicting promises concerning Palestine </a:t>
            </a:r>
          </a:p>
          <a:p>
            <a:pPr lvl="1"/>
            <a:r>
              <a:rPr lang="en-US" sz="1800" b="1" u="sng" dirty="0"/>
              <a:t>Hussein-McMahon Correspondence</a:t>
            </a:r>
            <a:r>
              <a:rPr lang="en-US" sz="1800" dirty="0"/>
              <a:t> – promised Arab independence in Palestine in return for aid against the Turks</a:t>
            </a:r>
          </a:p>
          <a:p>
            <a:pPr lvl="1"/>
            <a:r>
              <a:rPr lang="en-US" sz="1800" b="1" u="sng" dirty="0"/>
              <a:t>Sykes-Picot Agreement</a:t>
            </a:r>
            <a:r>
              <a:rPr lang="en-US" sz="1800" dirty="0"/>
              <a:t> – British and French to divide Ottoman Empire </a:t>
            </a:r>
          </a:p>
          <a:p>
            <a:pPr lvl="1"/>
            <a:r>
              <a:rPr lang="en-US" sz="1800" b="1" u="sng" dirty="0"/>
              <a:t>Balfour Declaration</a:t>
            </a:r>
            <a:r>
              <a:rPr lang="en-US" sz="1800" dirty="0"/>
              <a:t> – promised Zionist homeland in Palestine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Israel</a:t>
            </a:r>
          </a:p>
        </p:txBody>
      </p:sp>
      <p:pic>
        <p:nvPicPr>
          <p:cNvPr id="5" name="Content Placeholder 4" descr="MAP_SykesPicot Agreeme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372" r="-66372"/>
          <a:stretch>
            <a:fillRect/>
          </a:stretch>
        </p:blipFill>
        <p:spPr>
          <a:xfrm>
            <a:off x="-1905000" y="1600200"/>
            <a:ext cx="9060873" cy="49834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8952" y="6324600"/>
            <a:ext cx="464288" cy="464288"/>
          </a:xfrm>
        </p:spPr>
        <p:txBody>
          <a:bodyPr/>
          <a:lstStyle/>
          <a:p>
            <a:fld id="{455EAE6E-29E1-C74A-BBD4-CC04E942250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54" y="1396536"/>
            <a:ext cx="3819598" cy="5472308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68331"/>
          </a:xfrm>
        </p:spPr>
        <p:txBody>
          <a:bodyPr>
            <a:normAutofit/>
          </a:bodyPr>
          <a:lstStyle/>
          <a:p>
            <a:r>
              <a:rPr lang="en-US" sz="2400" dirty="0"/>
              <a:t>Mandate Period - Palestine was made a League of Nations mandate under British control in the </a:t>
            </a:r>
            <a:r>
              <a:rPr lang="en-US" sz="2400" b="1" u="sng" dirty="0"/>
              <a:t>Sevres Treaty</a:t>
            </a:r>
            <a:r>
              <a:rPr lang="en-US" sz="2400" dirty="0"/>
              <a:t> (1919)</a:t>
            </a:r>
          </a:p>
          <a:p>
            <a:pPr lvl="1"/>
            <a:r>
              <a:rPr lang="en-US" sz="1800" dirty="0"/>
              <a:t>Jewish settlement increased during the Mandate period, bringing some conflict with Muslim Palestinians in the region </a:t>
            </a:r>
          </a:p>
          <a:p>
            <a:pPr lvl="1"/>
            <a:r>
              <a:rPr lang="en-US" sz="1800" dirty="0"/>
              <a:t>Palestinians rioted and committed acts of violence against Jews in the region – the Jews created </a:t>
            </a:r>
            <a:r>
              <a:rPr lang="en-US" sz="1800" b="1" u="sng" dirty="0" err="1"/>
              <a:t>Haganah</a:t>
            </a:r>
            <a:r>
              <a:rPr lang="en-US" sz="1800" dirty="0"/>
              <a:t> (paramilitary force); </a:t>
            </a:r>
            <a:r>
              <a:rPr lang="en-US" sz="1800" b="1" u="sng" dirty="0" err="1"/>
              <a:t>Lehi</a:t>
            </a:r>
            <a:r>
              <a:rPr lang="en-US" sz="1800" dirty="0"/>
              <a:t> &amp; </a:t>
            </a:r>
            <a:r>
              <a:rPr lang="en-US" sz="1800" b="1" u="sng" dirty="0" err="1"/>
              <a:t>Irgun</a:t>
            </a:r>
            <a:r>
              <a:rPr lang="en-US" sz="1800" dirty="0"/>
              <a:t> ; thought British Army offered unreliable protection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The British tried to cap Zionist immigration after the </a:t>
            </a:r>
            <a:r>
              <a:rPr lang="en-US" sz="1800" b="1" u="sng" dirty="0"/>
              <a:t>White Paper</a:t>
            </a:r>
            <a:r>
              <a:rPr lang="en-US" sz="1800" dirty="0"/>
              <a:t> (1939) recommended restrictions – Jews responded with acts of terrorism against British troops</a:t>
            </a:r>
          </a:p>
          <a:p>
            <a:r>
              <a:rPr lang="en-US" sz="2400" dirty="0"/>
              <a:t>Holocaust &amp; World War II </a:t>
            </a:r>
          </a:p>
          <a:p>
            <a:pPr lvl="1"/>
            <a:r>
              <a:rPr lang="en-US" sz="1800" dirty="0"/>
              <a:t>Arabs officially neutral; some rose in revolt – Jews fought for Allies </a:t>
            </a:r>
          </a:p>
          <a:p>
            <a:pPr lvl="1"/>
            <a:r>
              <a:rPr lang="en-US" sz="1800" dirty="0"/>
              <a:t>Holocaust convinced international community of need for Jewish homeland </a:t>
            </a:r>
          </a:p>
          <a:p>
            <a:pPr lvl="1"/>
            <a:r>
              <a:rPr lang="en-US" sz="1800" dirty="0"/>
              <a:t>Zionist lobbyists argued stronger for creation of Israel; thousands of European refugees flooded into Palestine </a:t>
            </a:r>
          </a:p>
          <a:p>
            <a:pPr lvl="1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248587" cy="4868331"/>
          </a:xfrm>
        </p:spPr>
        <p:txBody>
          <a:bodyPr>
            <a:normAutofit/>
          </a:bodyPr>
          <a:lstStyle/>
          <a:p>
            <a:r>
              <a:rPr lang="en-US" sz="2400" dirty="0"/>
              <a:t>(1947) end of the British Mandate; </a:t>
            </a:r>
            <a:r>
              <a:rPr lang="en-US" sz="2400" b="1" u="sng" dirty="0"/>
              <a:t>United Nations Special Committee for Palestine</a:t>
            </a:r>
            <a:r>
              <a:rPr lang="en-US" sz="2400" dirty="0"/>
              <a:t> (UNSCOP)</a:t>
            </a:r>
          </a:p>
          <a:p>
            <a:pPr lvl="1"/>
            <a:r>
              <a:rPr lang="en-US" sz="1800" dirty="0"/>
              <a:t>After WWII, Britain could not settle disputes between Jews and Arabs &amp; decided to withdraw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1947: UNSCOP came to conclusion of equal validity of Arab &amp; Jewish claims; only viable solution was partition into 2 states in accordance with existed settlement patterns &amp; population </a:t>
            </a:r>
            <a:r>
              <a:rPr lang="en-US" sz="1800" dirty="0" err="1"/>
              <a:t>centres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787" y="1646236"/>
            <a:ext cx="3933165" cy="4562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620870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Irgun</a:t>
            </a:r>
            <a:r>
              <a:rPr lang="en-US" dirty="0"/>
              <a:t> bombing of King David Hotel, 1946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46237"/>
            <a:ext cx="4953000" cy="45262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In 1947, the United Nations created a dual state with a partition of Palestinian and Jewish regions</a:t>
            </a:r>
          </a:p>
          <a:p>
            <a:r>
              <a:rPr lang="en-US" sz="2400" dirty="0"/>
              <a:t>Partition was flawed</a:t>
            </a:r>
          </a:p>
          <a:p>
            <a:pPr lvl="1"/>
            <a:r>
              <a:rPr lang="en-US" sz="1800" dirty="0"/>
              <a:t>Expectation that 2 states form single economic unit</a:t>
            </a:r>
          </a:p>
          <a:p>
            <a:pPr lvl="1"/>
            <a:r>
              <a:rPr lang="en-US" sz="1800" dirty="0"/>
              <a:t>Many Arabs still resided in Jewish areas </a:t>
            </a:r>
          </a:p>
          <a:p>
            <a:pPr lvl="1"/>
            <a:r>
              <a:rPr lang="en-US" sz="1800" dirty="0"/>
              <a:t>Territorial fragmentation; not easily defensible; communication &amp; travel difficult </a:t>
            </a:r>
          </a:p>
          <a:p>
            <a:pPr lvl="1"/>
            <a:r>
              <a:rPr lang="en-US" sz="1800" dirty="0"/>
              <a:t>The city of Jerusalem was also divided, but placed under UN administration</a:t>
            </a:r>
          </a:p>
          <a:p>
            <a:pPr lvl="1"/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42" y="295996"/>
            <a:ext cx="3400457" cy="6218572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Origins of Israel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68331"/>
          </a:xfrm>
        </p:spPr>
        <p:txBody>
          <a:bodyPr>
            <a:normAutofit/>
          </a:bodyPr>
          <a:lstStyle/>
          <a:p>
            <a:r>
              <a:rPr lang="en-US" sz="2400" dirty="0"/>
              <a:t>The state of Israel was opposed by the Arab League </a:t>
            </a:r>
          </a:p>
          <a:p>
            <a:pPr lvl="1"/>
            <a:r>
              <a:rPr lang="en-US" sz="1800" dirty="0"/>
              <a:t>Jews did not like partition, but </a:t>
            </a:r>
            <a:r>
              <a:rPr lang="en-US" sz="1800" b="1" u="sng" dirty="0"/>
              <a:t>David Ben </a:t>
            </a:r>
            <a:r>
              <a:rPr lang="en-US" sz="1800" b="1" u="sng" dirty="0" err="1"/>
              <a:t>Gurion</a:t>
            </a:r>
            <a:r>
              <a:rPr lang="en-US" sz="1800" dirty="0"/>
              <a:t> accepted it as first step toward statehood</a:t>
            </a:r>
          </a:p>
          <a:p>
            <a:pPr lvl="1"/>
            <a:r>
              <a:rPr lang="en-US" sz="1800" dirty="0"/>
              <a:t>Palestinians did not like partition plan</a:t>
            </a:r>
          </a:p>
          <a:p>
            <a:pPr lvl="1"/>
            <a:r>
              <a:rPr lang="en-US" sz="1800" dirty="0" err="1"/>
              <a:t>Neighbouring</a:t>
            </a:r>
            <a:r>
              <a:rPr lang="en-US" sz="1800" dirty="0"/>
              <a:t> Arab states (Arab League) decided to go to war to prevent creation of the state of Israel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UN General Assembly voted in </a:t>
            </a:r>
            <a:r>
              <a:rPr lang="en-US" sz="1800" dirty="0" err="1"/>
              <a:t>favour</a:t>
            </a:r>
            <a:r>
              <a:rPr lang="en-US" sz="1800" dirty="0"/>
              <a:t> of the plan; skirmishes broke out between Jews &amp; Arabs in lead up to end of UN mandate – i.e. massacre at </a:t>
            </a:r>
            <a:r>
              <a:rPr lang="en-US" sz="1800" dirty="0" err="1"/>
              <a:t>Deir</a:t>
            </a:r>
            <a:r>
              <a:rPr lang="en-US" sz="1800" dirty="0"/>
              <a:t> </a:t>
            </a:r>
            <a:r>
              <a:rPr lang="en-US" sz="1800" dirty="0" err="1"/>
              <a:t>Yassin</a:t>
            </a:r>
            <a:r>
              <a:rPr lang="en-US" sz="1800" dirty="0"/>
              <a:t> (250 Arab dead) </a:t>
            </a:r>
          </a:p>
          <a:p>
            <a:r>
              <a:rPr lang="en-US" sz="2000" dirty="0"/>
              <a:t>May 14, 1948 – state of Israel proclaimed sparks chain of events &amp; a regional war</a:t>
            </a:r>
          </a:p>
          <a:p>
            <a:pPr lvl="1"/>
            <a:r>
              <a:rPr lang="en-US" sz="1800" dirty="0"/>
              <a:t>USA &amp; USSR recognize the new state – both wanted to expand sphere of influence into the Middle East 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Egypt, Jordan, Syria and Iran invade Israel </a:t>
            </a:r>
          </a:p>
          <a:p>
            <a:pPr lvl="1"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1948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68332"/>
          </a:xfrm>
        </p:spPr>
        <p:txBody>
          <a:bodyPr>
            <a:normAutofit/>
          </a:bodyPr>
          <a:lstStyle/>
          <a:p>
            <a:r>
              <a:rPr lang="en-US" sz="2400" dirty="0"/>
              <a:t>The controversy surrounding </a:t>
            </a:r>
            <a:r>
              <a:rPr lang="en-US" sz="2400" b="1" u="sng" dirty="0"/>
              <a:t>1948 War</a:t>
            </a:r>
            <a:r>
              <a:rPr lang="en-US" sz="2400" dirty="0"/>
              <a:t> is apparent in the names given to the first Arab-Israeli War</a:t>
            </a:r>
          </a:p>
          <a:p>
            <a:pPr lvl="1"/>
            <a:r>
              <a:rPr lang="en-US" sz="1800" dirty="0"/>
              <a:t>Israelis: “War of Independence” </a:t>
            </a:r>
          </a:p>
          <a:p>
            <a:pPr lvl="1"/>
            <a:r>
              <a:rPr lang="en-US" sz="1800" dirty="0"/>
              <a:t>Arabs: “Palestine War”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Palestinians: “the disaster” (an-</a:t>
            </a:r>
            <a:r>
              <a:rPr lang="en-US" sz="1800" dirty="0" err="1"/>
              <a:t>Nakba</a:t>
            </a:r>
            <a:r>
              <a:rPr lang="en-US" sz="1800" dirty="0"/>
              <a:t>)</a:t>
            </a:r>
          </a:p>
          <a:p>
            <a:r>
              <a:rPr lang="en-US" sz="2400" dirty="0"/>
              <a:t>The war is controversial because of its outcomes:</a:t>
            </a:r>
          </a:p>
          <a:p>
            <a:pPr lvl="1"/>
            <a:r>
              <a:rPr lang="en-US" sz="1800" dirty="0"/>
              <a:t>Arab defeat against smaller Israeli forces 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Creation of a massive unsolved refugee problem – 550,000 to 800,000 refugees</a:t>
            </a:r>
          </a:p>
          <a:p>
            <a:r>
              <a:rPr lang="en-US" sz="2400" dirty="0"/>
              <a:t>War lasted from 30 Nov 1947 to June 1948 - Arabs scored early victories but lost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disunity, lack of coordination, no common goals – most states seeking self-interest; Israelis fighting for survival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5353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FILM CLIP: </a:t>
            </a:r>
            <a:r>
              <a:rPr lang="en-US" i="1" dirty="0">
                <a:hlinkClick r:id="rId3"/>
              </a:rPr>
              <a:t>Fifty Years War (Proclamation of State of Israel, 1948 war)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4 1">
      <a:dk1>
        <a:sysClr val="windowText" lastClr="000000"/>
      </a:dk1>
      <a:lt1>
        <a:sysClr val="window" lastClr="FFFFFF"/>
      </a:lt1>
      <a:dk2>
        <a:srgbClr val="333333"/>
      </a:dk2>
      <a:lt2>
        <a:srgbClr val="EAEBDE"/>
      </a:lt2>
      <a:accent1>
        <a:srgbClr val="000000"/>
      </a:accent1>
      <a:accent2>
        <a:srgbClr val="00000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3366FF"/>
      </a:hlink>
      <a:folHlink>
        <a:srgbClr val="99CCF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22947</TotalTime>
  <Words>1105</Words>
  <Application>Microsoft Office PowerPoint</Application>
  <PresentationFormat>On-screen Show (4:3)</PresentationFormat>
  <Paragraphs>105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Wingdings 2</vt:lpstr>
      <vt:lpstr>Foundry</vt:lpstr>
      <vt:lpstr>Origins of Israel</vt:lpstr>
      <vt:lpstr>Origins of Israel</vt:lpstr>
      <vt:lpstr>Origins of Israel</vt:lpstr>
      <vt:lpstr>Origins of Israel</vt:lpstr>
      <vt:lpstr>Origins of Israel</vt:lpstr>
      <vt:lpstr>Origins of Israel</vt:lpstr>
      <vt:lpstr>Origins of Israel</vt:lpstr>
      <vt:lpstr>Origins of Israel </vt:lpstr>
      <vt:lpstr>1948 War</vt:lpstr>
      <vt:lpstr>1948 War</vt:lpstr>
      <vt:lpstr>1948 War</vt:lpstr>
      <vt:lpstr>1948 War</vt:lpstr>
      <vt:lpstr>1948 War</vt:lpstr>
    </vt:vector>
  </TitlesOfParts>
  <Company>Pacific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“All Power to the Soviets”</dc:title>
  <dc:creator>Adam Woelders</dc:creator>
  <cp:lastModifiedBy>Megan Tolliday</cp:lastModifiedBy>
  <cp:revision>42</cp:revision>
  <dcterms:created xsi:type="dcterms:W3CDTF">2013-04-03T16:27:32Z</dcterms:created>
  <dcterms:modified xsi:type="dcterms:W3CDTF">2018-05-22T16:34:13Z</dcterms:modified>
</cp:coreProperties>
</file>