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06" r:id="rId2"/>
    <p:sldId id="312" r:id="rId3"/>
    <p:sldId id="325" r:id="rId4"/>
    <p:sldId id="289" r:id="rId5"/>
    <p:sldId id="314" r:id="rId6"/>
    <p:sldId id="313" r:id="rId7"/>
    <p:sldId id="315" r:id="rId8"/>
    <p:sldId id="316" r:id="rId9"/>
    <p:sldId id="317" r:id="rId10"/>
    <p:sldId id="318" r:id="rId11"/>
    <p:sldId id="320" r:id="rId12"/>
    <p:sldId id="319" r:id="rId13"/>
    <p:sldId id="321" r:id="rId14"/>
    <p:sldId id="322" r:id="rId15"/>
    <p:sldId id="323" r:id="rId16"/>
    <p:sldId id="327" r:id="rId17"/>
    <p:sldId id="328" r:id="rId18"/>
    <p:sldId id="329" r:id="rId19"/>
    <p:sldId id="326" r:id="rId20"/>
    <p:sldId id="330" r:id="rId21"/>
    <p:sldId id="332" r:id="rId22"/>
    <p:sldId id="334" r:id="rId23"/>
    <p:sldId id="333" r:id="rId24"/>
    <p:sldId id="335" r:id="rId25"/>
    <p:sldId id="336" r:id="rId26"/>
    <p:sldId id="338" r:id="rId27"/>
    <p:sldId id="343" r:id="rId28"/>
    <p:sldId id="339" r:id="rId29"/>
    <p:sldId id="34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87172" autoAdjust="0"/>
  </p:normalViewPr>
  <p:slideViewPr>
    <p:cSldViewPr snapToObjects="1">
      <p:cViewPr varScale="1">
        <p:scale>
          <a:sx n="79" d="100"/>
          <a:sy n="79" d="100"/>
        </p:scale>
        <p:origin x="17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6FBAA-8E8D-D543-A857-17E41B784BCE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9F331-DD67-3E42-9FDD-829B347EA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71DA4-4D9F-1143-84AC-BC0A64D0ED2C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813BB-4CBF-DC41-BD81-550FE88D0E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/>
              <a:buChar char="•"/>
            </a:pPr>
            <a:r>
              <a:rPr lang="en-US" dirty="0"/>
              <a:t>American funding was withdrawn</a:t>
            </a:r>
            <a:r>
              <a:rPr lang="en-US" baseline="0" dirty="0"/>
              <a:t> from Nasser when it became obvious he would not align with the USA – this was a mistake as it opened the door for the Soviets to support Nasser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813BB-4CBF-DC41-BD81-550FE88D0EC0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Bombing</a:t>
            </a:r>
            <a:r>
              <a:rPr lang="en-US" baseline="0" dirty="0"/>
              <a:t> of US servicemen was likely in</a:t>
            </a:r>
            <a:r>
              <a:rPr lang="en-US" sz="1800" dirty="0"/>
              <a:t> retaliation for US support of Lebanese Army against</a:t>
            </a:r>
            <a:r>
              <a:rPr lang="en-US" sz="1800" baseline="0" dirty="0"/>
              <a:t> Islamic factions in the civil war </a:t>
            </a:r>
            <a:r>
              <a:rPr lang="en-US" sz="1800" dirty="0"/>
              <a:t> </a:t>
            </a:r>
          </a:p>
          <a:p>
            <a:pPr marL="228600" indent="-228600">
              <a:buFont typeface="Arial"/>
              <a:buChar char="•"/>
            </a:pPr>
            <a:r>
              <a:rPr lang="en-US" dirty="0"/>
              <a:t>Israel withdrew;</a:t>
            </a:r>
            <a:r>
              <a:rPr lang="en-US" baseline="0" dirty="0"/>
              <a:t> however PLO also withdrew under </a:t>
            </a:r>
            <a:r>
              <a:rPr lang="en-US" baseline="0"/>
              <a:t>US supervision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813BB-4CBF-DC41-BD81-550FE88D0EC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In Israel, debate</a:t>
            </a:r>
            <a:r>
              <a:rPr lang="en-US" baseline="0" dirty="0"/>
              <a:t> raged between Moshe </a:t>
            </a:r>
            <a:r>
              <a:rPr lang="en-US" baseline="0" dirty="0" err="1"/>
              <a:t>Sharett’s</a:t>
            </a:r>
            <a:r>
              <a:rPr lang="en-US" baseline="0" dirty="0"/>
              <a:t> conciliatory response to Nasser and </a:t>
            </a:r>
            <a:r>
              <a:rPr lang="en-US" baseline="0" dirty="0" err="1"/>
              <a:t>ben</a:t>
            </a:r>
            <a:r>
              <a:rPr lang="en-US" baseline="0" dirty="0"/>
              <a:t> </a:t>
            </a:r>
            <a:r>
              <a:rPr lang="en-US" baseline="0" dirty="0" err="1"/>
              <a:t>Gurion’s</a:t>
            </a:r>
            <a:r>
              <a:rPr lang="en-US" baseline="0" dirty="0"/>
              <a:t> demand for pre-emptive action – </a:t>
            </a:r>
            <a:r>
              <a:rPr lang="en-US" baseline="0" dirty="0" err="1"/>
              <a:t>ben</a:t>
            </a:r>
            <a:r>
              <a:rPr lang="en-US" baseline="0" dirty="0"/>
              <a:t> </a:t>
            </a:r>
            <a:r>
              <a:rPr lang="en-US" baseline="0" dirty="0" err="1"/>
              <a:t>Gurion’s</a:t>
            </a:r>
            <a:r>
              <a:rPr lang="en-US" baseline="0" dirty="0"/>
              <a:t> view won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813BB-4CBF-DC41-BD81-550FE88D0EC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1200" dirty="0" err="1"/>
              <a:t>Fedayeen</a:t>
            </a:r>
            <a:r>
              <a:rPr lang="en-US" sz="1200" baseline="0" dirty="0"/>
              <a:t> </a:t>
            </a:r>
            <a:r>
              <a:rPr lang="en-US" sz="1200" dirty="0"/>
              <a:t>helped shake the myth taught in Israel that Palestine had</a:t>
            </a:r>
            <a:r>
              <a:rPr lang="en-US" sz="1200" baseline="0" dirty="0"/>
              <a:t> been “a land without a people” before the Israelis arrived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813BB-4CBF-DC41-BD81-550FE88D0EC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Eisenhower</a:t>
            </a:r>
            <a:r>
              <a:rPr lang="en-US" baseline="0" dirty="0"/>
              <a:t> and Dulles wanted the British and French out because:</a:t>
            </a:r>
          </a:p>
          <a:p>
            <a:pPr marL="685800" lvl="1" indent="-228600">
              <a:buFont typeface="Arial"/>
              <a:buChar char="•"/>
            </a:pPr>
            <a:r>
              <a:rPr lang="en-US" baseline="0" dirty="0"/>
              <a:t>They feared it would bring Soviets into regional conflict</a:t>
            </a:r>
          </a:p>
          <a:p>
            <a:pPr marL="685800" lvl="1" indent="-228600">
              <a:buFont typeface="Arial"/>
              <a:buChar char="•"/>
            </a:pPr>
            <a:r>
              <a:rPr lang="en-US" baseline="0" dirty="0"/>
              <a:t>Eisenhower was in the middle of election campaign – was campaigning as a peace candidate </a:t>
            </a:r>
          </a:p>
          <a:p>
            <a:pPr marL="685800" lvl="1" indent="-228600">
              <a:buFont typeface="Arial"/>
              <a:buChar char="•"/>
            </a:pPr>
            <a:r>
              <a:rPr lang="en-US" baseline="0" dirty="0"/>
              <a:t>US feared disruption to oil interests</a:t>
            </a:r>
          </a:p>
          <a:p>
            <a:pPr marL="685800" lvl="1" indent="-228600">
              <a:buFont typeface="Arial"/>
              <a:buChar char="•"/>
            </a:pPr>
            <a:r>
              <a:rPr lang="en-US" baseline="0" dirty="0"/>
              <a:t>US was too involved in Hungarian Uprising – had condemned Soviets for invading Hungary, could not then go and support Br-Fr/Israelis invasion of Egypt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813BB-4CBF-DC41-BD81-550FE88D0E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/>
              <a:buChar char="•"/>
            </a:pPr>
            <a:r>
              <a:rPr lang="en-US" dirty="0"/>
              <a:t>It was</a:t>
            </a:r>
            <a:r>
              <a:rPr lang="en-US" baseline="0" dirty="0"/>
              <a:t> at the height of Pan-Arabism that Israel developed nuclear weapons – Israel has never signed the NPT (Non-Proliferation Treaty) which restricts new countries from developing nuclear weapons, because it has never fully admitted they possess a nuclear arsenal </a:t>
            </a:r>
          </a:p>
          <a:p>
            <a:pPr marL="228600" indent="-228600">
              <a:buFont typeface="Arial"/>
              <a:buChar char="•"/>
            </a:pPr>
            <a:r>
              <a:rPr lang="en-US" baseline="0" dirty="0"/>
              <a:t>Today Israel is determined to ensure its Arab and Iranian </a:t>
            </a:r>
            <a:r>
              <a:rPr lang="en-US" baseline="0" dirty="0" err="1"/>
              <a:t>neighbours</a:t>
            </a:r>
            <a:r>
              <a:rPr lang="en-US" baseline="0" dirty="0"/>
              <a:t> never acquire nuclear weapons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813BB-4CBF-DC41-BD81-550FE88D0E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/>
              <a:buChar char="•"/>
            </a:pPr>
            <a:r>
              <a:rPr lang="en-US" dirty="0"/>
              <a:t>Historian Benny Morris argues that since 1967 the issue of “right of return” and “just</a:t>
            </a:r>
            <a:r>
              <a:rPr lang="en-US" baseline="0" dirty="0"/>
              <a:t> settlement” of the refugee problem has plagued attempts at lasting settlement – he argues Ben </a:t>
            </a:r>
            <a:r>
              <a:rPr lang="en-US" baseline="0" dirty="0" err="1"/>
              <a:t>Gurion</a:t>
            </a:r>
            <a:r>
              <a:rPr lang="en-US" baseline="0" dirty="0"/>
              <a:t> should have gone farther in expelling non-Israelis in 1948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813BB-4CBF-DC41-BD81-550FE88D0EC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/>
              <a:buChar char="•"/>
            </a:pPr>
            <a:r>
              <a:rPr lang="en-US" dirty="0" err="1"/>
              <a:t>Mossad</a:t>
            </a:r>
            <a:r>
              <a:rPr lang="en-US" dirty="0"/>
              <a:t> and Gold Meir the Israeli PM</a:t>
            </a:r>
            <a:r>
              <a:rPr lang="en-US" baseline="0" dirty="0"/>
              <a:t> argued that it was necessary to kill Fatah leaders or others with links to terrorism in order to prevent further attacks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813BB-4CBF-DC41-BD81-550FE88D0EC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dirty="0"/>
              <a:t>Some evidence that Israel knew of attack, but did nothing – Golda Meir argues in memoirs that Israel could not afford another pre-emptive</a:t>
            </a:r>
            <a:r>
              <a:rPr lang="en-US" sz="1800" baseline="0" dirty="0"/>
              <a:t> strike because international sympathies would side with Arabs and they needed allies </a:t>
            </a:r>
            <a:endParaRPr lang="en-US" sz="1800" dirty="0"/>
          </a:p>
          <a:p>
            <a:pPr marL="228600" indent="-2286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813BB-4CBF-DC41-BD81-550FE88D0EC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Bombing</a:t>
            </a:r>
            <a:r>
              <a:rPr lang="en-US" baseline="0" dirty="0"/>
              <a:t> of US servicemen was likely in</a:t>
            </a:r>
            <a:r>
              <a:rPr lang="en-US" sz="1800" dirty="0"/>
              <a:t> retaliation for US support of Lebanese Army against</a:t>
            </a:r>
            <a:r>
              <a:rPr lang="en-US" sz="1800" baseline="0" dirty="0"/>
              <a:t> Islamic factions in the civil war </a:t>
            </a:r>
            <a:r>
              <a:rPr lang="en-US" sz="1800" dirty="0"/>
              <a:t> </a:t>
            </a:r>
          </a:p>
          <a:p>
            <a:pPr marL="228600" indent="-228600">
              <a:buFont typeface="Arial"/>
              <a:buChar char="•"/>
            </a:pPr>
            <a:r>
              <a:rPr lang="en-US" dirty="0"/>
              <a:t>Israel withdrew;</a:t>
            </a:r>
            <a:r>
              <a:rPr lang="en-US" baseline="0" dirty="0"/>
              <a:t> however PLO also withdrew under US supervision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813BB-4CBF-DC41-BD81-550FE88D0EC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80EA3309-98EC-D54F-867B-79476362E0D8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5814-DC74-054F-995F-BB7D973B6DEB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2930-7900-9346-B7B0-5A3E65C3277C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EEFF-9EB7-2F4B-8E5E-B129FAA0CB35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62885B1B-985A-A944-8EC2-B17E5EF05733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719D-F118-BB4A-8505-305AFA415383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F139-F9A9-6C4A-841F-796F52F7FA54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6B1-6F61-754A-8D12-B437263C93E3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C383-5726-6C49-9B9A-8DEC2BD9D5A7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B470102-0206-794D-BCF7-B23DAF030252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CA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E1A368AD-E235-6A4A-A655-F48C38A95C33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0C46A231-13E2-2E44-AF01-BC4D6762ABA9}" type="datetime1">
              <a:rPr lang="en-US" smtClean="0"/>
              <a:pPr/>
              <a:t>5/22/2018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455EAE6E-29E1-C74A-BBD4-CC04E9422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CA"/>
              <a:t>Click to edit Master text styles</a:t>
            </a:r>
          </a:p>
          <a:p>
            <a:pPr lvl="1" eaLnBrk="1" latinLnBrk="0" hangingPunct="1"/>
            <a:r>
              <a:rPr kumimoji="0" lang="en-CA"/>
              <a:t>Second level</a:t>
            </a:r>
          </a:p>
          <a:p>
            <a:pPr lvl="2" eaLnBrk="1" latinLnBrk="0" hangingPunct="1"/>
            <a:r>
              <a:rPr kumimoji="0" lang="en-CA"/>
              <a:t>Third level</a:t>
            </a:r>
          </a:p>
          <a:p>
            <a:pPr lvl="3" eaLnBrk="1" latinLnBrk="0" hangingPunct="1"/>
            <a:r>
              <a:rPr kumimoji="0" lang="en-CA"/>
              <a:t>Fourth level</a:t>
            </a:r>
          </a:p>
          <a:p>
            <a:pPr lvl="4" eaLnBrk="1" latinLnBrk="0" hangingPunct="1"/>
            <a:r>
              <a:rPr kumimoji="0" lang="en-CA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/>
  </p:transition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www.youtube.com/watch?v=sNfIiXHiwL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ttp://www.youtube.com/watch?v=jG9PE1XZLv8&amp;feature=related" TargetMode="External"/><Relationship Id="rId4" Type="http://schemas.openxmlformats.org/officeDocument/2006/relationships/hyperlink" Target="mailto:http://www.youtube.com/watch?v=NA1CMZALmPc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Em7fxIhXAI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Officers Coup (Egypt 1956)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68331"/>
          </a:xfrm>
        </p:spPr>
        <p:txBody>
          <a:bodyPr>
            <a:normAutofit/>
          </a:bodyPr>
          <a:lstStyle/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2200" dirty="0"/>
              <a:t>Humiliation of defeat destabilized Arab regimes </a:t>
            </a:r>
            <a:endParaRPr lang="en-US" sz="2200" dirty="0">
              <a:sym typeface="Wingdings"/>
            </a:endParaRPr>
          </a:p>
          <a:p>
            <a:pPr lvl="1">
              <a:spcAft>
                <a:spcPts val="600"/>
              </a:spcAft>
            </a:pPr>
            <a:r>
              <a:rPr lang="en-US" sz="1800" dirty="0"/>
              <a:t>Led to coups and assassinations in Jordan, Lebanon &amp; Syria </a:t>
            </a:r>
          </a:p>
          <a:p>
            <a:r>
              <a:rPr lang="en-US" sz="2200" dirty="0"/>
              <a:t>July 1952, Colonel </a:t>
            </a:r>
            <a:r>
              <a:rPr lang="en-US" sz="2200" b="1" u="sng" dirty="0" err="1"/>
              <a:t>Gamal</a:t>
            </a:r>
            <a:r>
              <a:rPr lang="en-US" sz="2200" b="1" u="sng" dirty="0"/>
              <a:t> Abdel Nasser</a:t>
            </a:r>
            <a:r>
              <a:rPr lang="en-US" sz="2200" dirty="0"/>
              <a:t> helped lead military coup of Egypt’s King Farouk – became leader in 1954</a:t>
            </a:r>
          </a:p>
          <a:p>
            <a:pPr lvl="1"/>
            <a:r>
              <a:rPr lang="en-US" sz="1800" dirty="0"/>
              <a:t>Nasser pursued a policy of non-alignment to USA or USSR to achieve position of leadership for Egypt in the Middle East </a:t>
            </a:r>
          </a:p>
          <a:p>
            <a:pPr lvl="1"/>
            <a:r>
              <a:rPr lang="en-US" sz="1800" dirty="0"/>
              <a:t>Originally, seen as positive development in Israel and the USA – was preferable to Muslim nationalists (</a:t>
            </a:r>
            <a:r>
              <a:rPr lang="en-US" sz="1800" b="1" u="sng" dirty="0" err="1"/>
              <a:t>Wafd</a:t>
            </a:r>
            <a:r>
              <a:rPr lang="en-US" sz="1800" dirty="0"/>
              <a:t>) who pressured for war 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1955 – Nasser refused to join </a:t>
            </a:r>
            <a:r>
              <a:rPr lang="en-US" sz="1800" b="1" u="sng" dirty="0"/>
              <a:t>Baghdad Pact</a:t>
            </a:r>
            <a:r>
              <a:rPr lang="en-US" sz="1800" dirty="0"/>
              <a:t> (US alliance in Middle East)</a:t>
            </a:r>
          </a:p>
          <a:p>
            <a:r>
              <a:rPr lang="en-US" sz="2400" dirty="0"/>
              <a:t>Nasser was intensely nationalistic </a:t>
            </a:r>
          </a:p>
          <a:p>
            <a:pPr lvl="1"/>
            <a:r>
              <a:rPr lang="en-US" sz="1800" dirty="0"/>
              <a:t>Desired to improve irrigation and modernize Egypt by building a dam on the Nile (</a:t>
            </a:r>
            <a:r>
              <a:rPr lang="en-US" sz="1800" b="1" u="sng" dirty="0"/>
              <a:t>Aswan High Dam</a:t>
            </a:r>
            <a:r>
              <a:rPr lang="en-US" sz="1800" dirty="0"/>
              <a:t>) – USA withdrew funding from Egypt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Signed arms deal with Czechs to get modern military equipment (1955)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Day War (1967)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By 1967, paranoia and insecurity in Israel</a:t>
            </a:r>
          </a:p>
          <a:p>
            <a:pPr lvl="1"/>
            <a:r>
              <a:rPr lang="en-US" sz="1800" dirty="0"/>
              <a:t>Increasing Syrian &amp; Egyptian rhetoric and threats</a:t>
            </a:r>
          </a:p>
          <a:p>
            <a:pPr lvl="1"/>
            <a:r>
              <a:rPr lang="en-US" sz="1800" dirty="0"/>
              <a:t>Increasing </a:t>
            </a:r>
            <a:r>
              <a:rPr lang="en-US" sz="1800" dirty="0" err="1"/>
              <a:t>feyadeen</a:t>
            </a:r>
            <a:r>
              <a:rPr lang="en-US" sz="1800" dirty="0"/>
              <a:t> &amp; terrorist attacks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Militant </a:t>
            </a:r>
            <a:r>
              <a:rPr lang="en-US" sz="1800" dirty="0" err="1"/>
              <a:t>Baathist</a:t>
            </a:r>
            <a:r>
              <a:rPr lang="en-US" sz="1800" dirty="0"/>
              <a:t> Party came to power in Syria (1966) </a:t>
            </a:r>
          </a:p>
          <a:p>
            <a:r>
              <a:rPr lang="en-US" sz="2400" dirty="0"/>
              <a:t>There is some controversy over why the 1967 war started and who was responsible 	</a:t>
            </a:r>
          </a:p>
          <a:p>
            <a:pPr lvl="1"/>
            <a:r>
              <a:rPr lang="en-US" sz="1800" dirty="0"/>
              <a:t>Soviets gave incorrect report to Egypt – claimed Israel mobilizing for war</a:t>
            </a:r>
          </a:p>
          <a:p>
            <a:pPr lvl="1"/>
            <a:r>
              <a:rPr lang="en-US" sz="1800" dirty="0"/>
              <a:t>Soviets may have wanted crisis to draw in US (currently having troubles in Vietnam) </a:t>
            </a:r>
          </a:p>
          <a:p>
            <a:pPr lvl="1"/>
            <a:r>
              <a:rPr lang="en-US" sz="1800" dirty="0"/>
              <a:t>Nasser asked for UN withdrawal of UNEF peacekeeping force in 1966 – was under pressure from militants in Arab states to act against Israel </a:t>
            </a:r>
          </a:p>
          <a:p>
            <a:pPr lvl="1"/>
            <a:r>
              <a:rPr lang="en-US" sz="1800" dirty="0"/>
              <a:t>Nasser closed the Straits of Tiran – Israel interpreted this as act of war </a:t>
            </a:r>
          </a:p>
          <a:p>
            <a:pPr lvl="1"/>
            <a:r>
              <a:rPr lang="en-US" sz="1800" dirty="0"/>
              <a:t>Israel PM Levi Eshkol forced to give Defense Ministry to Moshe Dayan who wanted first strike against Arabs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Day War (1967)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Six Day War was a decisive rout by Israeli Defense Forces (IDF) over their Arab enemies</a:t>
            </a:r>
          </a:p>
          <a:p>
            <a:pPr lvl="1"/>
            <a:r>
              <a:rPr lang="en-US" sz="1800" dirty="0"/>
              <a:t>IAF destroyed Arab planes on the ground and eliminated tanks </a:t>
            </a:r>
          </a:p>
          <a:p>
            <a:pPr lvl="1"/>
            <a:r>
              <a:rPr lang="en-US" sz="1800" dirty="0"/>
              <a:t>Sinai Peninsula was retaken and occupied </a:t>
            </a:r>
          </a:p>
          <a:p>
            <a:pPr lvl="1"/>
            <a:r>
              <a:rPr lang="en-US" sz="1800" dirty="0"/>
              <a:t>West Bank and East Jerusalem captured from Jordan </a:t>
            </a:r>
          </a:p>
          <a:p>
            <a:pPr lvl="1"/>
            <a:r>
              <a:rPr lang="en-US" sz="1800" dirty="0"/>
              <a:t>Golan Heights seized from Syria </a:t>
            </a:r>
          </a:p>
          <a:p>
            <a:pPr lvl="1"/>
            <a:r>
              <a:rPr lang="en-US" sz="1800" dirty="0"/>
              <a:t>Egypt lost 10,000 troops; Israel 766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Israel retained gained territory as bargaining chip for peace or for buffer zone against enemies</a:t>
            </a:r>
          </a:p>
          <a:p>
            <a:r>
              <a:rPr lang="en-US" sz="2400" dirty="0"/>
              <a:t>US supported Israel through arms supplies – this increased Cold War tensions</a:t>
            </a:r>
          </a:p>
          <a:p>
            <a:pPr lvl="1"/>
            <a:r>
              <a:rPr lang="en-US" sz="1800" dirty="0"/>
              <a:t>Soviets threatened war and sent ships to Mediterranean to shadow US navy</a:t>
            </a:r>
          </a:p>
          <a:p>
            <a:pPr lvl="1"/>
            <a:r>
              <a:rPr lang="en-US" sz="1800" dirty="0"/>
              <a:t>US came to see Israel as valuable ally against Soviet influence in Arab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Day War (1967)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9352" y="1676400"/>
            <a:ext cx="8229600" cy="4526280"/>
          </a:xfrm>
        </p:spPr>
        <p:txBody>
          <a:bodyPr>
            <a:normAutofit/>
          </a:bodyPr>
          <a:lstStyle/>
          <a:p>
            <a:r>
              <a:rPr lang="en-US" sz="2000" dirty="0"/>
              <a:t>IDF soldiers at the Wailing Wall in Jerusalem after its capture, and taking a swim in the Suez Canal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310868"/>
            <a:ext cx="3124598" cy="4166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54" y="2590800"/>
            <a:ext cx="3307345" cy="3923768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Day War (1967)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Israel added substantial territory and many non-Israelis to its state in 1967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52" y="2056868"/>
            <a:ext cx="7810500" cy="445770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Day War (1967)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142652"/>
          </a:xfrm>
        </p:spPr>
        <p:txBody>
          <a:bodyPr>
            <a:normAutofit/>
          </a:bodyPr>
          <a:lstStyle/>
          <a:p>
            <a:r>
              <a:rPr lang="en-US" sz="2400" dirty="0"/>
              <a:t>Results </a:t>
            </a:r>
          </a:p>
          <a:p>
            <a:pPr lvl="1"/>
            <a:r>
              <a:rPr lang="en-US" sz="1800" dirty="0"/>
              <a:t>Victory in 1967 relieved tensions in Israel, though fighting continued</a:t>
            </a:r>
          </a:p>
          <a:p>
            <a:pPr lvl="1"/>
            <a:r>
              <a:rPr lang="en-US" sz="1800" dirty="0"/>
              <a:t>Approx. 325,000 more refugees, but many Palestinians remained in “Occupied Territories” creating new problems for Israel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War of Attrition with Egypt (1968-69) – border skirmishes </a:t>
            </a:r>
          </a:p>
          <a:p>
            <a:r>
              <a:rPr lang="en-US" sz="2400" dirty="0"/>
              <a:t>UN Security Council passed </a:t>
            </a:r>
            <a:r>
              <a:rPr lang="en-US" sz="2400" b="1" u="sng" dirty="0"/>
              <a:t>Resolution 242</a:t>
            </a:r>
          </a:p>
          <a:p>
            <a:pPr lvl="1"/>
            <a:r>
              <a:rPr lang="en-US" sz="1800" dirty="0"/>
              <a:t>Declared territory acquired through war was invalid</a:t>
            </a:r>
          </a:p>
          <a:p>
            <a:pPr lvl="1"/>
            <a:r>
              <a:rPr lang="en-US" sz="1800" dirty="0"/>
              <a:t>Declared right of people to live in peace, within their own borders free from acts of force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return of pre-1967 borders &amp; “just settlement” of the refugee problem </a:t>
            </a:r>
          </a:p>
          <a:p>
            <a:r>
              <a:rPr lang="en-US" sz="2400" dirty="0"/>
              <a:t>War resulted in ending Pan-Arabism movement </a:t>
            </a:r>
          </a:p>
          <a:p>
            <a:pPr lvl="1"/>
            <a:r>
              <a:rPr lang="en-US" sz="1800" dirty="0"/>
              <a:t>Islamic militancy increasingly became the solution in many people’s minds to the Palestinian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PLO, Black September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“Black September” (1970)</a:t>
            </a:r>
          </a:p>
          <a:p>
            <a:pPr lvl="1"/>
            <a:r>
              <a:rPr lang="en-US" sz="1800" dirty="0"/>
              <a:t>To control increasingly militant Palestinians in Jordan, King Hussein crushed an uprising killing 3000</a:t>
            </a:r>
          </a:p>
          <a:p>
            <a:pPr lvl="1"/>
            <a:r>
              <a:rPr lang="en-US" sz="1800" dirty="0"/>
              <a:t>Israel sent troops to help King Hussein drive PLO out of Jordan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Palestinians ended up in refugee camps in Lebanon</a:t>
            </a:r>
          </a:p>
          <a:p>
            <a:r>
              <a:rPr lang="en-US" sz="2400" dirty="0"/>
              <a:t>Increasing terrorist attacks and hijackings carried out by groups with PLO or Fatah links after 1967 </a:t>
            </a:r>
          </a:p>
          <a:p>
            <a:pPr lvl="1"/>
            <a:r>
              <a:rPr lang="en-US" sz="1800" dirty="0"/>
              <a:t>Most notorious was “Munich Massacre” in 1972 Olympic Games in Germany where 11 Israeli athletes were killed</a:t>
            </a:r>
          </a:p>
          <a:p>
            <a:pPr lvl="1">
              <a:spcAft>
                <a:spcPts val="600"/>
              </a:spcAft>
            </a:pPr>
            <a:r>
              <a:rPr lang="en-US" sz="1800" dirty="0" err="1"/>
              <a:t>Mossad</a:t>
            </a:r>
            <a:r>
              <a:rPr lang="en-US" sz="1800" dirty="0"/>
              <a:t> (Israeli Secret Service) carried out reprisal assassinations</a:t>
            </a:r>
          </a:p>
          <a:p>
            <a:r>
              <a:rPr lang="en-US" sz="2400" dirty="0"/>
              <a:t>Arafat comes to see that terrorism is not likely to solve problems – seeks diplomacy</a:t>
            </a:r>
          </a:p>
          <a:p>
            <a:pPr lvl="1"/>
            <a:r>
              <a:rPr lang="en-US" sz="1800" dirty="0"/>
              <a:t>Efforts to moderate his strategy causes new more militant and extreme factions to form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38751" y="6172517"/>
            <a:ext cx="4300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3"/>
              </a:rPr>
              <a:t>CBC FILM LINK: 1972 Munich Massacre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14388" y="253536"/>
            <a:ext cx="407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4"/>
              </a:rPr>
              <a:t>FILM LINK: Spielberg’s film “Munich”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53536"/>
            <a:ext cx="299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5"/>
              </a:rPr>
              <a:t>FILM LINK: Arafat and PLO</a:t>
            </a:r>
            <a:endParaRPr lang="en-US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Yom Kippur War (1970)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u="sng" dirty="0"/>
              <a:t>Anwar Sadat</a:t>
            </a:r>
            <a:r>
              <a:rPr lang="en-US" sz="2400" dirty="0"/>
              <a:t> became Egypt’s president in 1970</a:t>
            </a:r>
          </a:p>
          <a:p>
            <a:pPr lvl="1"/>
            <a:r>
              <a:rPr lang="en-US" sz="1800" dirty="0"/>
              <a:t>Believed conflict not advantageous to Egyptians, but could not permit Israelis to settle in the Occupied Territories </a:t>
            </a:r>
          </a:p>
          <a:p>
            <a:pPr lvl="1"/>
            <a:r>
              <a:rPr lang="en-US" sz="1800" dirty="0"/>
              <a:t>Did not think Egypt could continue to afford arms race with Israel; made them too dependent on Soviets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Tried to negotiate Israel’s withdrawal – Israel would not without recognition of right to exist </a:t>
            </a:r>
          </a:p>
          <a:p>
            <a:r>
              <a:rPr lang="en-US" sz="2400" dirty="0"/>
              <a:t>Sadat knew Egypt would lose another war with Israel, yet launched surprise attack in 1973 </a:t>
            </a:r>
          </a:p>
          <a:p>
            <a:pPr lvl="1"/>
            <a:r>
              <a:rPr lang="en-US" sz="1800" dirty="0"/>
              <a:t>USA crippled by Watergate and Vietnam</a:t>
            </a:r>
          </a:p>
          <a:p>
            <a:pPr lvl="1"/>
            <a:r>
              <a:rPr lang="en-US" sz="1800" dirty="0"/>
              <a:t>Believed USA and USSR could not afford either side to have a complete victory – their intervention was inevitable </a:t>
            </a:r>
          </a:p>
          <a:p>
            <a:pPr lvl="1"/>
            <a:r>
              <a:rPr lang="en-US" sz="1800" dirty="0"/>
              <a:t>Believed superpowers would intervene and force Israel to negotiate </a:t>
            </a:r>
          </a:p>
          <a:p>
            <a:pPr lvl="1"/>
            <a:r>
              <a:rPr lang="en-US" sz="1800" dirty="0"/>
              <a:t>Syria joined because new leader (</a:t>
            </a:r>
            <a:r>
              <a:rPr lang="en-US" sz="1800" dirty="0" err="1"/>
              <a:t>Asad</a:t>
            </a:r>
            <a:r>
              <a:rPr lang="en-US" sz="1800" dirty="0"/>
              <a:t>) needed to prove himself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Yom Kippur War (1973)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Arab armies attacked during Jewish holiday (Yom Kippur) – was a surprise – “October War” begins</a:t>
            </a:r>
          </a:p>
          <a:p>
            <a:pPr lvl="1"/>
            <a:r>
              <a:rPr lang="en-US" sz="1800" dirty="0"/>
              <a:t>Israel underestimated frustration felt over occupation of Golan Heights, Sinai, Gaza and West Bank </a:t>
            </a:r>
          </a:p>
          <a:p>
            <a:pPr lvl="1"/>
            <a:r>
              <a:rPr lang="en-US" sz="1800" dirty="0"/>
              <a:t>Israeli Defense Forces came close to defeat in first few days, but recovered even though outnumbered 12:1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Massive US military aid sent to Israel to prevent collapse </a:t>
            </a:r>
          </a:p>
          <a:p>
            <a:r>
              <a:rPr lang="en-US" sz="2400" dirty="0"/>
              <a:t>By the second week, IDF drove Arab forces back – the USA and USSR imposed cease-fire through </a:t>
            </a:r>
            <a:r>
              <a:rPr lang="en-US" sz="2400" b="1" u="sng" dirty="0"/>
              <a:t>UN Resolution 338</a:t>
            </a:r>
          </a:p>
          <a:p>
            <a:pPr lvl="1"/>
            <a:r>
              <a:rPr lang="en-US" sz="1800" dirty="0"/>
              <a:t>USSR threatened to send an army to relieve the Egyptian army – confrontation with USA was plausible  </a:t>
            </a:r>
          </a:p>
          <a:p>
            <a:pPr lvl="1"/>
            <a:r>
              <a:rPr lang="en-US" sz="1800" dirty="0"/>
              <a:t>The expense of the war caused economic crisis in Israel – they needed US financial aid to stay afloat; now more willing to negotiate peace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Yom Kippur War (1973)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Southern commander </a:t>
            </a:r>
            <a:r>
              <a:rPr lang="en-US" sz="1800" b="1" u="sng" dirty="0"/>
              <a:t>Ariel Sharon</a:t>
            </a:r>
            <a:r>
              <a:rPr lang="en-US" sz="1800" dirty="0"/>
              <a:t> (bandaged) became the hero of the war when his bold counterattacks cut Egyptian troops off from their supplies.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30067"/>
            <a:ext cx="6276752" cy="4184501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Yom Kippur War (1973)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762818" cy="452628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OPEC crisis (1973-74)</a:t>
            </a:r>
          </a:p>
          <a:p>
            <a:pPr lvl="1"/>
            <a:r>
              <a:rPr lang="en-US" sz="1800" dirty="0"/>
              <a:t>Arab states opposed to US support of Israel imposed an embargo on North America and Europe </a:t>
            </a:r>
          </a:p>
          <a:p>
            <a:pPr lvl="1"/>
            <a:r>
              <a:rPr lang="en-US" sz="1800" dirty="0"/>
              <a:t>The embargo caused an energy crisis of shortages and high prices that crippled the economy </a:t>
            </a:r>
          </a:p>
          <a:p>
            <a:r>
              <a:rPr lang="en-US" sz="2400" dirty="0"/>
              <a:t>US benefited in some ways from the October War  </a:t>
            </a:r>
          </a:p>
          <a:p>
            <a:pPr lvl="1"/>
            <a:r>
              <a:rPr lang="en-US" sz="1800" dirty="0"/>
              <a:t>High oil profits for oil companies; high prices made western deposits of oil more profitable </a:t>
            </a:r>
          </a:p>
          <a:p>
            <a:pPr lvl="1"/>
            <a:r>
              <a:rPr lang="en-US" sz="1800" dirty="0"/>
              <a:t>Secretary of State, Henry Kissinger worked to bring about negotiations between Israelis and Arabs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18" y="1646237"/>
            <a:ext cx="3418934" cy="3763964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Suez Crisis (1956)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6833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Tensions between Egypt and Israel deteriorated 	</a:t>
            </a:r>
          </a:p>
          <a:p>
            <a:pPr lvl="1"/>
            <a:r>
              <a:rPr lang="en-US" sz="1800" dirty="0"/>
              <a:t>Border clashes &amp; raids were common  - Islamic </a:t>
            </a:r>
            <a:r>
              <a:rPr lang="en-US" sz="1800" b="1" u="sng" dirty="0" err="1"/>
              <a:t>fedayeen</a:t>
            </a:r>
            <a:r>
              <a:rPr lang="en-US" sz="1800" dirty="0"/>
              <a:t> raids across the border were common in 1950s</a:t>
            </a:r>
          </a:p>
          <a:p>
            <a:pPr lvl="1"/>
            <a:r>
              <a:rPr lang="en-US" sz="1800" dirty="0"/>
              <a:t> Egypt closed the </a:t>
            </a:r>
            <a:r>
              <a:rPr lang="en-US" sz="1800" b="1" u="sng" dirty="0"/>
              <a:t>Straits of Tiran</a:t>
            </a:r>
            <a:r>
              <a:rPr lang="en-US" sz="1800" dirty="0"/>
              <a:t> (Red Sea) &amp; Suez Canal to Israeli shipping</a:t>
            </a:r>
          </a:p>
          <a:p>
            <a:pPr lvl="1"/>
            <a:r>
              <a:rPr lang="en-US" sz="1800" dirty="0"/>
              <a:t>Israel conducted raids into Arab states against refugee camps where terrorist attacks were organized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Czech arms deal – led to Israelis planning pre-emptive strike </a:t>
            </a:r>
          </a:p>
          <a:p>
            <a:r>
              <a:rPr lang="en-US" sz="2400" dirty="0"/>
              <a:t>July 1956 – Nasser nationalized the Suez Canal</a:t>
            </a:r>
          </a:p>
          <a:p>
            <a:pPr lvl="1"/>
            <a:r>
              <a:rPr lang="en-US" sz="1800" dirty="0"/>
              <a:t>Angered British – deprived investors of profits</a:t>
            </a:r>
          </a:p>
          <a:p>
            <a:pPr lvl="1"/>
            <a:r>
              <a:rPr lang="en-US" sz="1800" dirty="0"/>
              <a:t>French annoyed at Nasser’s support of Arab guerillas in Algeria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Suez nationalization provided Israel, French and British with common enemy and reason for war – US not consulted </a:t>
            </a:r>
          </a:p>
          <a:p>
            <a:r>
              <a:rPr lang="en-US" sz="2400" dirty="0"/>
              <a:t>October 1956 – Israel struck at Sinai and seized canal</a:t>
            </a:r>
          </a:p>
          <a:p>
            <a:pPr lvl="1"/>
            <a:r>
              <a:rPr lang="en-US" sz="1800" dirty="0"/>
              <a:t>British and French troops landed at Suez and bombed economic targets in Egypt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peace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Politically the Arabs won the 1973 war, though were defeated militarily </a:t>
            </a:r>
          </a:p>
          <a:p>
            <a:pPr lvl="1"/>
            <a:r>
              <a:rPr lang="en-US" sz="1800" dirty="0"/>
              <a:t>Sadat emerged as a cool, calculated statesman </a:t>
            </a:r>
          </a:p>
          <a:p>
            <a:pPr lvl="1"/>
            <a:r>
              <a:rPr lang="en-US" sz="1800" dirty="0"/>
              <a:t>First war in which Israel suffered high casualties – led to political anger against the government </a:t>
            </a:r>
          </a:p>
          <a:p>
            <a:pPr lvl="1"/>
            <a:r>
              <a:rPr lang="en-US" sz="1800" dirty="0"/>
              <a:t>Far right parties emerged in Israel; Israel was in political and economic turmoil and in more willing position to negotiate </a:t>
            </a:r>
          </a:p>
          <a:p>
            <a:r>
              <a:rPr lang="en-US" sz="2400" b="1" u="sng" dirty="0" err="1"/>
              <a:t>Menachem</a:t>
            </a:r>
            <a:r>
              <a:rPr lang="en-US" sz="2400" b="1" u="sng" dirty="0"/>
              <a:t> Begin</a:t>
            </a:r>
            <a:r>
              <a:rPr lang="en-US" sz="2400" dirty="0"/>
              <a:t> (Likud Party) elected in 1977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Marked a change in Israeli government for first time since 1948 </a:t>
            </a:r>
          </a:p>
          <a:p>
            <a:r>
              <a:rPr lang="en-US" sz="2400" dirty="0"/>
              <a:t>Sadat went to Israel in 1977, laid out terms for peace  </a:t>
            </a:r>
          </a:p>
          <a:p>
            <a:pPr lvl="1"/>
            <a:r>
              <a:rPr lang="en-US" sz="1800" dirty="0"/>
              <a:t>Egypt granted access to Suez; Israel to withdraw from Sinai</a:t>
            </a:r>
          </a:p>
          <a:p>
            <a:pPr lvl="1"/>
            <a:r>
              <a:rPr lang="en-US" sz="1800" dirty="0"/>
              <a:t>Israel would not relinquish Golan Heights, West Bank or include Palestinians at the negotiations – this led to deadlock in peace process 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peace process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6833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The Carter administration was able to facilitate peace between Sadat and Begin </a:t>
            </a:r>
          </a:p>
          <a:p>
            <a:r>
              <a:rPr lang="en-US" sz="2400" b="1" u="sng" dirty="0"/>
              <a:t>Camp David Accords </a:t>
            </a:r>
            <a:r>
              <a:rPr lang="en-US" sz="2400" dirty="0"/>
              <a:t>in 1978 resulted in:</a:t>
            </a:r>
          </a:p>
          <a:p>
            <a:pPr lvl="1"/>
            <a:r>
              <a:rPr lang="en-US" sz="1800" dirty="0"/>
              <a:t>Egypt-Israeli Peace Treaty (signed 1979)</a:t>
            </a:r>
          </a:p>
          <a:p>
            <a:pPr lvl="1"/>
            <a:r>
              <a:rPr lang="en-US" sz="1800" dirty="0"/>
              <a:t>Israel traded land for peace – Sinai returned to Egypt</a:t>
            </a:r>
          </a:p>
          <a:p>
            <a:pPr lvl="1"/>
            <a:r>
              <a:rPr lang="en-US" sz="1800" dirty="0"/>
              <a:t>Egypt became first Arab state to formally recognize Israel</a:t>
            </a:r>
          </a:p>
          <a:p>
            <a:pPr lvl="1"/>
            <a:r>
              <a:rPr lang="en-US" sz="1800" dirty="0"/>
              <a:t>Israel continued to occupy the </a:t>
            </a:r>
            <a:r>
              <a:rPr lang="en-US" sz="1800" b="1" u="sng" dirty="0"/>
              <a:t>Gaza Strip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“</a:t>
            </a:r>
            <a:r>
              <a:rPr lang="en-US" sz="1800" b="1" u="sng" dirty="0"/>
              <a:t>Framework for Peace in the Middle East</a:t>
            </a:r>
            <a:r>
              <a:rPr lang="en-US" sz="1800" dirty="0"/>
              <a:t>” based on UN Resolutions 242 and 338 – resolution of Palestinian refugee problem &amp; self-government for Palestinians in Gaza Strip and West Bank </a:t>
            </a:r>
          </a:p>
          <a:p>
            <a:pPr>
              <a:buNone/>
            </a:pPr>
            <a:r>
              <a:rPr lang="en-US" sz="18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peace process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46237"/>
            <a:ext cx="5286152" cy="196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The Israel-Egypt Peace treaty was signed by Sadat, Begin &amp; Carter – the US gave Israel guarantees that it be kept 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The flaw in the treaty was failure to include Palestinians in negotiations – uprisings and terror attacks continued </a:t>
            </a:r>
            <a:r>
              <a:rPr lang="en-US" sz="1400" dirty="0"/>
              <a:t>	</a:t>
            </a:r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607575"/>
            <a:ext cx="4191000" cy="2906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72744"/>
            <a:ext cx="2895600" cy="4941824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peace process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181752" cy="486833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1979 was a turbulent year in the Middle East – Islamic Revolution in Iran</a:t>
            </a:r>
          </a:p>
          <a:p>
            <a:r>
              <a:rPr lang="en-US" sz="2400" dirty="0"/>
              <a:t>Peace was not accepted by all in Egypt and Israel, and especially among Palestinians </a:t>
            </a:r>
          </a:p>
          <a:p>
            <a:pPr lvl="1"/>
            <a:r>
              <a:rPr lang="en-US" sz="1800" dirty="0"/>
              <a:t>Begin faced opposition from far right parties </a:t>
            </a:r>
          </a:p>
          <a:p>
            <a:pPr lvl="1"/>
            <a:r>
              <a:rPr lang="en-US" sz="1800" dirty="0"/>
              <a:t>Sadat was assassinated by Islamic extremists 	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Uprisings in Gaza, the West Bank and Lebanon Many Palestinians hampered the peace process or stood in the way of Sadat’s attempts to resolve the Palestinian question</a:t>
            </a:r>
          </a:p>
          <a:p>
            <a:r>
              <a:rPr lang="en-US" sz="2400" dirty="0"/>
              <a:t>PLO created the Palestinian National Authority </a:t>
            </a:r>
          </a:p>
          <a:p>
            <a:pPr lvl="1"/>
            <a:r>
              <a:rPr lang="en-US" sz="1800" dirty="0"/>
              <a:t>Sought to gain recognition of a Palestinian government; Arafat feared West Bank and Gaza being turned over to King Hussein’s government in Jordan </a:t>
            </a:r>
          </a:p>
          <a:p>
            <a:pPr lvl="1"/>
            <a:r>
              <a:rPr lang="en-US" sz="1800" dirty="0"/>
              <a:t>In 1974 at the Rabat Conference the PLO was declared to represent the Palestinian people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peace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Militant extremists in the Arab world felt betrayed by Sadat’s peace settlement with Israel – he was shot in 1981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3422650"/>
            <a:ext cx="12700" cy="1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050" y="3575050"/>
            <a:ext cx="12700" cy="1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50" y="3727450"/>
            <a:ext cx="12700" cy="1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174" y="2656226"/>
            <a:ext cx="6124352" cy="38583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253536"/>
            <a:ext cx="494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4"/>
              </a:rPr>
              <a:t>FILM LINK: Assassination of Sadat </a:t>
            </a:r>
            <a:endParaRPr lang="en-US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Lebanon War (1975-85)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Peace was elusive between Israelis and Palestinians after the Egypt-Israeli peace </a:t>
            </a:r>
          </a:p>
          <a:p>
            <a:r>
              <a:rPr lang="en-US" sz="2400" dirty="0"/>
              <a:t>Civil war broke out in Lebanon in 1975 between different factions, including Muslims and Christians</a:t>
            </a:r>
          </a:p>
          <a:p>
            <a:pPr lvl="1"/>
            <a:r>
              <a:rPr lang="en-US" sz="1800" dirty="0"/>
              <a:t>The PLO backed the Muslim factions in the civil war hoping they would overthrow the government</a:t>
            </a:r>
          </a:p>
          <a:p>
            <a:pPr lvl="1"/>
            <a:r>
              <a:rPr lang="en-US" sz="1800" dirty="0"/>
              <a:t>Syria also intervened against the Lebanese Christians (</a:t>
            </a:r>
            <a:r>
              <a:rPr lang="en-US" sz="1800" b="1" u="sng" dirty="0" err="1"/>
              <a:t>Phalangists</a:t>
            </a:r>
            <a:r>
              <a:rPr lang="en-US" sz="1800" dirty="0"/>
              <a:t>)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PLO guerillas used southern Lebanon to attack Israel </a:t>
            </a:r>
          </a:p>
          <a:p>
            <a:r>
              <a:rPr lang="en-US" sz="2400" dirty="0"/>
              <a:t>Israeli forces invaded in 1978 to push PLO out of southern Lebanon and support </a:t>
            </a:r>
            <a:r>
              <a:rPr lang="en-US" sz="2400" dirty="0" err="1"/>
              <a:t>Phalangists</a:t>
            </a:r>
            <a:r>
              <a:rPr lang="en-US" sz="2400" dirty="0"/>
              <a:t> </a:t>
            </a:r>
          </a:p>
          <a:p>
            <a:pPr lvl="1"/>
            <a:r>
              <a:rPr lang="en-US" sz="1800" dirty="0"/>
              <a:t>UN attempts to send peacekeepers failed; Israeli attacks went on for three years </a:t>
            </a:r>
          </a:p>
          <a:p>
            <a:pPr lvl="1"/>
            <a:r>
              <a:rPr lang="en-US" sz="1800" dirty="0"/>
              <a:t>Beirut and much of southern Lebanon was destroyed in intense fighting </a:t>
            </a:r>
          </a:p>
          <a:p>
            <a:pPr lvl="1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Lebanon War (1975-85)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UN negotiated ceasefire in 1981 – Lebanon was by now in anarchy and violent disarray </a:t>
            </a:r>
          </a:p>
          <a:p>
            <a:r>
              <a:rPr lang="en-US" sz="2400" dirty="0"/>
              <a:t>June 1982 – Israelis launched full-scale military invasion to destroy PLO refugee camps in Lebanon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Conventional assaults failed to dislodge guerillas from Beirut, so Israel resorted to mass bombing raids </a:t>
            </a:r>
          </a:p>
          <a:p>
            <a:r>
              <a:rPr lang="en-US" sz="2400" dirty="0" err="1"/>
              <a:t>Sabra</a:t>
            </a:r>
            <a:r>
              <a:rPr lang="en-US" sz="2400" dirty="0"/>
              <a:t> and </a:t>
            </a:r>
            <a:r>
              <a:rPr lang="en-US" sz="2400" dirty="0" err="1"/>
              <a:t>Shatila</a:t>
            </a:r>
            <a:r>
              <a:rPr lang="en-US" sz="2400" dirty="0"/>
              <a:t> Massacre (1982)</a:t>
            </a:r>
          </a:p>
          <a:p>
            <a:pPr lvl="1"/>
            <a:r>
              <a:rPr lang="en-US" sz="1800" dirty="0"/>
              <a:t>Israeli forces helped (may have participated) in </a:t>
            </a:r>
            <a:r>
              <a:rPr lang="en-US" sz="1800" dirty="0" err="1"/>
              <a:t>Phalangists</a:t>
            </a:r>
            <a:r>
              <a:rPr lang="en-US" sz="1800" dirty="0"/>
              <a:t> militia entering Palestinian refugee camps in Beirut </a:t>
            </a:r>
          </a:p>
          <a:p>
            <a:pPr lvl="1"/>
            <a:r>
              <a:rPr lang="en-US" sz="1800" dirty="0"/>
              <a:t>Approx. 700-3000 Palestinians were killed </a:t>
            </a:r>
          </a:p>
          <a:p>
            <a:pPr lvl="1"/>
            <a:r>
              <a:rPr lang="en-US" sz="1800" dirty="0"/>
              <a:t>Led to renewed efforts of international community to restore stability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Lebanon War (1975-85)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ruins of Beirut, once a popular tourist attraction (1982)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139309"/>
            <a:ext cx="6048152" cy="4375259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Lebanon War (1975-85)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181752" cy="4868331"/>
          </a:xfrm>
        </p:spPr>
        <p:txBody>
          <a:bodyPr>
            <a:normAutofit/>
          </a:bodyPr>
          <a:lstStyle/>
          <a:p>
            <a:r>
              <a:rPr lang="en-US" sz="2400" dirty="0"/>
              <a:t>International peace efforts failed </a:t>
            </a:r>
          </a:p>
          <a:p>
            <a:pPr lvl="1"/>
            <a:r>
              <a:rPr lang="en-US" sz="1800" dirty="0"/>
              <a:t>The civil war drew in several militant groups and anti-Israeli states such as Iran </a:t>
            </a:r>
          </a:p>
          <a:p>
            <a:pPr lvl="1"/>
            <a:r>
              <a:rPr lang="en-US" sz="1800" dirty="0"/>
              <a:t>The militant Islamic terrorist group </a:t>
            </a:r>
            <a:r>
              <a:rPr lang="en-US" sz="1800" b="1" u="sng" dirty="0"/>
              <a:t>Hezbollah</a:t>
            </a:r>
            <a:r>
              <a:rPr lang="en-US" sz="1800" dirty="0"/>
              <a:t> was formed during the conflict</a:t>
            </a:r>
          </a:p>
          <a:p>
            <a:pPr lvl="1"/>
            <a:r>
              <a:rPr lang="en-US" sz="1800" dirty="0"/>
              <a:t>Suicide bombings targeted US personnel sent to Lebanon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1983 Marine barracks bombing killed 241 Americans – US later withdrew</a:t>
            </a:r>
          </a:p>
          <a:p>
            <a:r>
              <a:rPr lang="en-US" sz="2400" dirty="0"/>
              <a:t>Israeli forces withdrew in 1983</a:t>
            </a:r>
          </a:p>
          <a:p>
            <a:pPr lvl="1"/>
            <a:r>
              <a:rPr lang="en-US" sz="1800" dirty="0"/>
              <a:t>Israeli intervention was indecisive and did not produce results – it shattered the myth of Israeli’s invincible military</a:t>
            </a:r>
          </a:p>
          <a:p>
            <a:pPr lvl="1"/>
            <a:r>
              <a:rPr lang="en-US" sz="1800" dirty="0"/>
              <a:t>Anti-war demonstrations appeared in Israel for the first 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Lebanon War (1975-85)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76180"/>
            <a:ext cx="5181600" cy="48361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1676180"/>
            <a:ext cx="331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troops search remains of bombed barracks (1983)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Suez Crisis (1956)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714982" cy="45262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u="sng" dirty="0" err="1"/>
              <a:t>Fedayeen</a:t>
            </a:r>
            <a:r>
              <a:rPr lang="en-US" sz="2400" dirty="0"/>
              <a:t> – “freedom fighters” were terrorists to Israel</a:t>
            </a:r>
          </a:p>
          <a:p>
            <a:pPr lvl="1"/>
            <a:r>
              <a:rPr lang="en-US" sz="1800" dirty="0"/>
              <a:t>Border raids from Arab states increased regional tensions in the 20</a:t>
            </a:r>
            <a:r>
              <a:rPr lang="en-US" sz="1800" baseline="30000" dirty="0"/>
              <a:t>th</a:t>
            </a:r>
            <a:r>
              <a:rPr lang="en-US" sz="1800" dirty="0"/>
              <a:t> century and destabilized the Arab states who could not control them </a:t>
            </a:r>
          </a:p>
          <a:p>
            <a:pPr lvl="1"/>
            <a:r>
              <a:rPr lang="en-US" sz="1800" dirty="0" err="1"/>
              <a:t>Fedayeen</a:t>
            </a:r>
            <a:r>
              <a:rPr lang="en-US" sz="1800" dirty="0"/>
              <a:t> helped create the Palestinian identity as a nation without their home – in reality, before 1948 there was not really a Palestinian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182" y="1646238"/>
            <a:ext cx="3466769" cy="39925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8031" y="5638800"/>
            <a:ext cx="8038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There were no such things as Palestinians [in 1948]. It was not as though there were a Palestinian people and we came and threw them out and took their country away from them. They did not exist… </a:t>
            </a:r>
            <a:r>
              <a:rPr lang="en-US" dirty="0"/>
              <a:t>- Golda Meir, Israeli PM </a:t>
            </a:r>
            <a:endParaRPr lang="en-US" i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Suez Crisis (1956)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287132" cy="45262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“Pan Arabism?” - Nasser was depicted in the west as a tyrant bent on regional domination – was this accurate?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Anthony Eden, British PM, compared Nasser to Hitler and argued Munich-style appeasement shouldn’t be repeated 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332" y="1646236"/>
            <a:ext cx="4942468" cy="4868331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Suez Crisis (1956)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Israel swiftly defeated Egyptian defenses in the Sinai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852" y="2038534"/>
            <a:ext cx="6134100" cy="4476034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Suez Crisis (1956)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6833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UN sanctioned embargo placed on Israel &amp; resolution demanding troops withdraw </a:t>
            </a:r>
          </a:p>
          <a:p>
            <a:r>
              <a:rPr lang="en-US" sz="2400" dirty="0"/>
              <a:t>Britain and France were losers</a:t>
            </a:r>
          </a:p>
          <a:p>
            <a:pPr lvl="1"/>
            <a:r>
              <a:rPr lang="en-US" sz="1800" dirty="0"/>
              <a:t>End of international relevance as major powers</a:t>
            </a:r>
          </a:p>
          <a:p>
            <a:pPr lvl="1"/>
            <a:r>
              <a:rPr lang="en-US" sz="1800" dirty="0"/>
              <a:t>Both forced to withdraw by US – Khrushchev threatened nuclear war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US wanted withdrawal because of own interests</a:t>
            </a:r>
          </a:p>
          <a:p>
            <a:r>
              <a:rPr lang="en-US" sz="2400" dirty="0"/>
              <a:t>Israel and Egypt were winners</a:t>
            </a:r>
          </a:p>
          <a:p>
            <a:pPr lvl="1"/>
            <a:r>
              <a:rPr lang="en-US" sz="1800" dirty="0"/>
              <a:t>UNEF peacekeeping force provided buffer zone between Israel and Egypt – protected Israel from </a:t>
            </a:r>
            <a:r>
              <a:rPr lang="en-US" sz="1800" dirty="0" err="1"/>
              <a:t>feyadeen</a:t>
            </a:r>
            <a:r>
              <a:rPr lang="en-US" sz="1800" dirty="0"/>
              <a:t> attacks </a:t>
            </a:r>
          </a:p>
          <a:p>
            <a:pPr lvl="1"/>
            <a:r>
              <a:rPr lang="en-US" sz="1800" dirty="0"/>
              <a:t>UNEF guaranteed access to Red Sea</a:t>
            </a:r>
          </a:p>
          <a:p>
            <a:pPr lvl="1"/>
            <a:r>
              <a:rPr lang="en-US" sz="1800" dirty="0"/>
              <a:t>UNEF guaranteed Egyptian control of Suez </a:t>
            </a:r>
          </a:p>
          <a:p>
            <a:pPr lvl="1"/>
            <a:r>
              <a:rPr lang="en-US" sz="1800" dirty="0"/>
              <a:t>Nasser appeared to have challenged European imperialists and won </a:t>
            </a:r>
          </a:p>
          <a:p>
            <a:pPr lvl="1"/>
            <a:r>
              <a:rPr lang="en-US" sz="1800" dirty="0"/>
              <a:t>Israel proved themselves in a very effective military campaign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Pan Arabism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68331"/>
          </a:xfrm>
        </p:spPr>
        <p:txBody>
          <a:bodyPr>
            <a:normAutofit/>
          </a:bodyPr>
          <a:lstStyle/>
          <a:p>
            <a:r>
              <a:rPr lang="en-US" sz="2400" dirty="0"/>
              <a:t>After 1956, new groups emerged to carry out guerilla warfare and terror attacks on Israel – </a:t>
            </a:r>
            <a:r>
              <a:rPr lang="en-US" sz="2400" b="1" i="1" u="sng" dirty="0"/>
              <a:t>El Fatah</a:t>
            </a:r>
            <a:endParaRPr lang="en-US" sz="2400" dirty="0"/>
          </a:p>
          <a:p>
            <a:pPr lvl="1"/>
            <a:r>
              <a:rPr lang="en-US" sz="1800" dirty="0"/>
              <a:t>El Fatah carried out attacks from bases in Syria, Jordan, Lebanon </a:t>
            </a:r>
          </a:p>
          <a:p>
            <a:pPr lvl="1"/>
            <a:r>
              <a:rPr lang="en-US" sz="1800" dirty="0"/>
              <a:t>Syria government controlled after 1963 by secular </a:t>
            </a:r>
            <a:r>
              <a:rPr lang="en-US" sz="1800" b="1" u="sng" dirty="0"/>
              <a:t>Baath Party</a:t>
            </a:r>
            <a:r>
              <a:rPr lang="en-US" sz="1800" dirty="0"/>
              <a:t> – were supporters of </a:t>
            </a:r>
            <a:r>
              <a:rPr lang="en-US" sz="1800" b="1" u="sng" dirty="0"/>
              <a:t>Pan-Arabism</a:t>
            </a:r>
            <a:r>
              <a:rPr lang="en-US" sz="1800" dirty="0"/>
              <a:t>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Syria’s </a:t>
            </a:r>
            <a:r>
              <a:rPr lang="en-US" sz="1800" dirty="0" err="1"/>
              <a:t>Baathist</a:t>
            </a:r>
            <a:r>
              <a:rPr lang="en-US" sz="1800" dirty="0"/>
              <a:t> government shelled Israeli settlements from the </a:t>
            </a:r>
            <a:r>
              <a:rPr lang="en-US" sz="1800" b="1" u="sng" dirty="0"/>
              <a:t>Golan Heights</a:t>
            </a:r>
            <a:r>
              <a:rPr lang="en-US" sz="1800" dirty="0"/>
              <a:t> – tensions between Syria and Israel reached a high in 1967</a:t>
            </a:r>
            <a:endParaRPr lang="en-US" sz="1800" b="1" u="sng" dirty="0"/>
          </a:p>
          <a:p>
            <a:r>
              <a:rPr lang="en-US" sz="2400" dirty="0"/>
              <a:t>Pan-Arabism was a secular movement for Arab unity against Israel</a:t>
            </a:r>
          </a:p>
          <a:p>
            <a:pPr lvl="1"/>
            <a:r>
              <a:rPr lang="en-US" sz="1800" dirty="0"/>
              <a:t>Was socialist in outlook; anti-western and anti-imperialist </a:t>
            </a:r>
          </a:p>
          <a:p>
            <a:pPr lvl="1"/>
            <a:r>
              <a:rPr lang="en-US" sz="1800" dirty="0"/>
              <a:t>Nasser emerged as the leader of the movement</a:t>
            </a:r>
          </a:p>
          <a:p>
            <a:pPr lvl="1"/>
            <a:r>
              <a:rPr lang="en-US" sz="1800" b="1" u="sng" dirty="0"/>
              <a:t>United Arab Republic</a:t>
            </a:r>
            <a:r>
              <a:rPr lang="en-US" sz="1800" dirty="0"/>
              <a:t> formed in 1958 (Egypt, Syria and Iraq) – but fell apart in 1971 </a:t>
            </a:r>
          </a:p>
          <a:p>
            <a:pPr lvl="1"/>
            <a:r>
              <a:rPr lang="en-US" sz="1800" dirty="0"/>
              <a:t>Israel felt increasingly threatened by 1967 – led to regional arms 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Pan-Arabism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6237"/>
            <a:ext cx="8181751" cy="2087563"/>
          </a:xfrm>
        </p:spPr>
        <p:txBody>
          <a:bodyPr>
            <a:normAutofit/>
          </a:bodyPr>
          <a:lstStyle/>
          <a:p>
            <a:r>
              <a:rPr lang="en-US" sz="2400" dirty="0"/>
              <a:t>Arab unity was </a:t>
            </a:r>
            <a:r>
              <a:rPr lang="en-US" sz="2400" dirty="0" err="1"/>
              <a:t>centred</a:t>
            </a:r>
            <a:r>
              <a:rPr lang="en-US" sz="2400" dirty="0"/>
              <a:t> on common hatred of Israel</a:t>
            </a:r>
            <a:endParaRPr lang="en-US" sz="1800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62200"/>
            <a:ext cx="7601245" cy="4076168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Palestinian Liberation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5249322" cy="5142652"/>
          </a:xfrm>
        </p:spPr>
        <p:txBody>
          <a:bodyPr>
            <a:normAutofit/>
          </a:bodyPr>
          <a:lstStyle/>
          <a:p>
            <a:r>
              <a:rPr lang="en-US" sz="2400" dirty="0"/>
              <a:t>In order to control Palestinian guerillas operating inside Arab states, Nasser created the PLO </a:t>
            </a:r>
          </a:p>
          <a:p>
            <a:pPr lvl="1"/>
            <a:r>
              <a:rPr lang="en-US" sz="1800" dirty="0"/>
              <a:t>PLO declared its aims to claim Palestine as a future state and to use violence to achieve that goal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Until 1967, PLO under Arab control – even trained the PLA (Palestinian Liberation Army) </a:t>
            </a:r>
          </a:p>
          <a:p>
            <a:r>
              <a:rPr lang="en-US" sz="2400" dirty="0"/>
              <a:t>El Fatah leaders took over the PLO </a:t>
            </a:r>
          </a:p>
          <a:p>
            <a:pPr lvl="1"/>
            <a:r>
              <a:rPr lang="en-US" sz="1800" dirty="0"/>
              <a:t>Palestinians came to believe Arab states not interested in liberating Palestine from Israeli occupation</a:t>
            </a:r>
          </a:p>
          <a:p>
            <a:pPr lvl="1">
              <a:spcAft>
                <a:spcPts val="600"/>
              </a:spcAft>
            </a:pPr>
            <a:r>
              <a:rPr lang="en-US" sz="1800" b="1" u="sng" dirty="0" err="1"/>
              <a:t>Yassir</a:t>
            </a:r>
            <a:r>
              <a:rPr lang="en-US" sz="1800" b="1" u="sng" dirty="0"/>
              <a:t> Arafat</a:t>
            </a:r>
            <a:r>
              <a:rPr lang="en-US" sz="1800" dirty="0"/>
              <a:t> emerged as a leader of Fatah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AE6E-29E1-C74A-BBD4-CC04E942250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522" y="1646237"/>
            <a:ext cx="2932430" cy="3665537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4 1">
      <a:dk1>
        <a:sysClr val="windowText" lastClr="000000"/>
      </a:dk1>
      <a:lt1>
        <a:sysClr val="window" lastClr="FFFFFF"/>
      </a:lt1>
      <a:dk2>
        <a:srgbClr val="333333"/>
      </a:dk2>
      <a:lt2>
        <a:srgbClr val="EAEBDE"/>
      </a:lt2>
      <a:accent1>
        <a:srgbClr val="000000"/>
      </a:accent1>
      <a:accent2>
        <a:srgbClr val="00000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3366FF"/>
      </a:hlink>
      <a:folHlink>
        <a:srgbClr val="99CCF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22949</TotalTime>
  <Words>2537</Words>
  <Application>Microsoft Office PowerPoint</Application>
  <PresentationFormat>On-screen Show (4:3)</PresentationFormat>
  <Paragraphs>260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</vt:lpstr>
      <vt:lpstr>Wingdings</vt:lpstr>
      <vt:lpstr>Wingdings 2</vt:lpstr>
      <vt:lpstr>Foundry</vt:lpstr>
      <vt:lpstr>Free Officers Coup (Egypt 1956)</vt:lpstr>
      <vt:lpstr>Suez Crisis (1956)</vt:lpstr>
      <vt:lpstr>Suez Crisis (1956)</vt:lpstr>
      <vt:lpstr>Suez Crisis (1956)</vt:lpstr>
      <vt:lpstr>Suez Crisis (1956)</vt:lpstr>
      <vt:lpstr>Suez Crisis (1956)</vt:lpstr>
      <vt:lpstr>Pan Arabism</vt:lpstr>
      <vt:lpstr>Pan-Arabism</vt:lpstr>
      <vt:lpstr>Palestinian Liberation Organization</vt:lpstr>
      <vt:lpstr>Six Day War (1967)</vt:lpstr>
      <vt:lpstr>Six Day War (1967)</vt:lpstr>
      <vt:lpstr>Six Day War (1967)</vt:lpstr>
      <vt:lpstr>Six Day War (1967)</vt:lpstr>
      <vt:lpstr>Six Day War (1967)</vt:lpstr>
      <vt:lpstr>PLO, Black September</vt:lpstr>
      <vt:lpstr>Yom Kippur War (1970)</vt:lpstr>
      <vt:lpstr>Yom Kippur War (1973)</vt:lpstr>
      <vt:lpstr>Yom Kippur War (1973)</vt:lpstr>
      <vt:lpstr>Yom Kippur War (1973)</vt:lpstr>
      <vt:lpstr>The peace process</vt:lpstr>
      <vt:lpstr>The peace process </vt:lpstr>
      <vt:lpstr>The peace process </vt:lpstr>
      <vt:lpstr>The peace process </vt:lpstr>
      <vt:lpstr>The peace process</vt:lpstr>
      <vt:lpstr>Lebanon War (1975-85)</vt:lpstr>
      <vt:lpstr>Lebanon War (1975-85)</vt:lpstr>
      <vt:lpstr>Lebanon War (1975-85)</vt:lpstr>
      <vt:lpstr>Lebanon War (1975-85)</vt:lpstr>
      <vt:lpstr>Lebanon War (1975-85)</vt:lpstr>
    </vt:vector>
  </TitlesOfParts>
  <Company>Pacific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“All Power to the Soviets”</dc:title>
  <dc:creator>Adam Woelders</dc:creator>
  <cp:lastModifiedBy>Megan Tolliday</cp:lastModifiedBy>
  <cp:revision>44</cp:revision>
  <dcterms:created xsi:type="dcterms:W3CDTF">2013-04-03T16:27:32Z</dcterms:created>
  <dcterms:modified xsi:type="dcterms:W3CDTF">2018-05-22T16:36:18Z</dcterms:modified>
</cp:coreProperties>
</file>