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40" r:id="rId2"/>
    <p:sldId id="342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293" r:id="rId14"/>
    <p:sldId id="291" r:id="rId15"/>
    <p:sldId id="344" r:id="rId16"/>
    <p:sldId id="32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87172" autoAdjust="0"/>
  </p:normalViewPr>
  <p:slideViewPr>
    <p:cSldViewPr snapToObjects="1">
      <p:cViewPr varScale="1">
        <p:scale>
          <a:sx n="79" d="100"/>
          <a:sy n="79" d="100"/>
        </p:scale>
        <p:origin x="17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6FBAA-8E8D-D543-A857-17E41B784BCE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9F331-DD67-3E42-9FDD-829B347EAF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71DA4-4D9F-1143-84AC-BC0A64D0ED2C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813BB-4CBF-DC41-BD81-550FE88D0E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80EA3309-98EC-D54F-867B-79476362E0D8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5EAE6E-29E1-C74A-BBD4-CC04E9422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5814-DC74-054F-995F-BB7D973B6DEB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2930-7900-9346-B7B0-5A3E65C3277C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EEFF-9EB7-2F4B-8E5E-B129FAA0CB35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62885B1B-985A-A944-8EC2-B17E5EF05733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5EAE6E-29E1-C74A-BBD4-CC04E9422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719D-F118-BB4A-8505-305AFA415383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455EAE6E-29E1-C74A-BBD4-CC04E9422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F139-F9A9-6C4A-841F-796F52F7FA54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455EAE6E-29E1-C74A-BBD4-CC04E9422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6B1-6F61-754A-8D12-B437263C93E3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C383-5726-6C49-9B9A-8DEC2BD9D5A7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</a:lstStyle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7B470102-0206-794D-BCF7-B23DAF030252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5EAE6E-29E1-C74A-BBD4-CC04E9422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CA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E1A368AD-E235-6A4A-A655-F48C38A95C33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5EAE6E-29E1-C74A-BBD4-CC04E9422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fld id="{0C46A231-13E2-2E44-AF01-BC4D6762ABA9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fld id="{455EAE6E-29E1-C74A-BBD4-CC04E9422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CA"/>
              <a:t>Click to edit Master text styles</a:t>
            </a:r>
          </a:p>
          <a:p>
            <a:pPr lvl="1" eaLnBrk="1" latinLnBrk="0" hangingPunct="1"/>
            <a:r>
              <a:rPr kumimoji="0" lang="en-CA"/>
              <a:t>Second level</a:t>
            </a:r>
          </a:p>
          <a:p>
            <a:pPr lvl="2" eaLnBrk="1" latinLnBrk="0" hangingPunct="1"/>
            <a:r>
              <a:rPr kumimoji="0" lang="en-CA"/>
              <a:t>Third level</a:t>
            </a:r>
          </a:p>
          <a:p>
            <a:pPr lvl="3" eaLnBrk="1" latinLnBrk="0" hangingPunct="1"/>
            <a:r>
              <a:rPr kumimoji="0" lang="en-CA"/>
              <a:t>Fourth level</a:t>
            </a:r>
          </a:p>
          <a:p>
            <a:pPr lvl="4" eaLnBrk="1" latinLnBrk="0" hangingPunct="1"/>
            <a:r>
              <a:rPr kumimoji="0" lang="en-CA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/>
  </p:transition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en.wikipedia.org/wiki/File:Hezbollah_Flag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eIZMOEtS7j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Intifada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68331"/>
          </a:xfrm>
        </p:spPr>
        <p:txBody>
          <a:bodyPr>
            <a:normAutofit/>
          </a:bodyPr>
          <a:lstStyle/>
          <a:p>
            <a:r>
              <a:rPr lang="en-US" sz="2400" dirty="0"/>
              <a:t>The problems of the “Occupied Territories” were not solved 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Political opposition pressured Israeli government to allow Jewish settlers to build new villages in West Bank and Gaza</a:t>
            </a:r>
          </a:p>
          <a:p>
            <a:r>
              <a:rPr lang="en-US" sz="2400" dirty="0"/>
              <a:t>The first “Intifada” uprising broke out in 1987 </a:t>
            </a:r>
          </a:p>
          <a:p>
            <a:pPr lvl="1"/>
            <a:r>
              <a:rPr lang="en-US" sz="1800" dirty="0"/>
              <a:t>Palestinians rioted, attacked Israeli troops and blockaded streets in Gaza and West Bank – Israeli Defense Forces responded with violence 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The intifada interfered with peace talks between Israel and PLO – Arafat offered a “gun and and olive branch”</a:t>
            </a:r>
          </a:p>
          <a:p>
            <a:r>
              <a:rPr lang="en-US" sz="2400" dirty="0"/>
              <a:t>Further peace initiatives have failed since 1980s</a:t>
            </a:r>
          </a:p>
          <a:p>
            <a:pPr lvl="1"/>
            <a:r>
              <a:rPr lang="en-US" sz="1800" dirty="0"/>
              <a:t>There have been repeated intifada uprisings and Israeli reprisals </a:t>
            </a:r>
          </a:p>
          <a:p>
            <a:pPr lvl="1"/>
            <a:r>
              <a:rPr lang="en-US" sz="1800" dirty="0"/>
              <a:t>Terror attacks continue</a:t>
            </a:r>
          </a:p>
          <a:p>
            <a:pPr lvl="1"/>
            <a:r>
              <a:rPr lang="en-US" sz="1800" dirty="0"/>
              <a:t>Hezbollah and Hamas claim to represent Palestinians but are dedicated to destroying Israel; the PLO has been discredited </a:t>
            </a:r>
          </a:p>
          <a:p>
            <a:pPr lvl="1"/>
            <a:r>
              <a:rPr lang="en-US" sz="1800" dirty="0"/>
              <a:t>Israeli settlers continue to occupy villages in the Palestinian lands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0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</a:rPr>
              <a:t>Hezbollah Control of Southern Lebanon</a:t>
            </a: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428625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27368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685800" y="5410200"/>
            <a:ext cx="29718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</a:rPr>
              <a:t>Hezbollah Leader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</a:rPr>
              <a:t>Hassan Nasrallah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4724400" y="54102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</a:rPr>
              <a:t>2006 Lebanon War</a:t>
            </a:r>
          </a:p>
        </p:txBody>
      </p:sp>
      <p:pic>
        <p:nvPicPr>
          <p:cNvPr id="76807" name="Picture 2" descr="Flag of Hezbollah">
            <a:hlinkClick r:id="rId4" tooltip="Flag of Hezbollah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123825"/>
            <a:ext cx="1905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237361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2438400" y="2286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</a:rPr>
              <a:t>Palestinian Authority Leadership</a:t>
            </a: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28575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533400" y="5029200"/>
            <a:ext cx="38862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</a:rPr>
              <a:t>Yasser Arafat (1996-2004)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</a:rPr>
              <a:t>Fatah</a:t>
            </a:r>
          </a:p>
        </p:txBody>
      </p:sp>
      <p:pic>
        <p:nvPicPr>
          <p:cNvPr id="8090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90600"/>
            <a:ext cx="3175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Text Box 8"/>
          <p:cNvSpPr txBox="1">
            <a:spLocks noChangeArrowheads="1"/>
          </p:cNvSpPr>
          <p:nvPr/>
        </p:nvSpPr>
        <p:spPr bwMode="auto">
          <a:xfrm>
            <a:off x="4724400" y="5029200"/>
            <a:ext cx="4191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</a:rPr>
              <a:t>Mahmoud Abbas(2004-Present)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</a:rPr>
              <a:t>Fatah</a:t>
            </a:r>
          </a:p>
        </p:txBody>
      </p:sp>
    </p:spTree>
    <p:extLst>
      <p:ext uri="{BB962C8B-B14F-4D97-AF65-F5344CB8AC3E}">
        <p14:creationId xmlns:p14="http://schemas.microsoft.com/office/powerpoint/2010/main" val="2422976840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57200" y="838200"/>
            <a:ext cx="42672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0000"/>
                </a:solidFill>
                <a:ea typeface="宋体" panose="02010600030101010101" pitchFamily="2" charset="-122"/>
              </a:rPr>
              <a:t>Hamas derives most support from Gaza strip. </a:t>
            </a:r>
          </a:p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0000"/>
                </a:solidFill>
                <a:ea typeface="宋体" panose="02010600030101010101" pitchFamily="2" charset="-122"/>
              </a:rPr>
              <a:t>Fatah has most of its support in the West Bank. </a:t>
            </a:r>
          </a:p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0000"/>
                </a:solidFill>
                <a:ea typeface="宋体" panose="02010600030101010101" pitchFamily="2" charset="-122"/>
              </a:rPr>
              <a:t>Since 2006, President Abbas has attempted to oust and replace Haniyeh as prime minister. </a:t>
            </a:r>
          </a:p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0000"/>
                </a:solidFill>
                <a:ea typeface="宋体" panose="02010600030101010101" pitchFamily="2" charset="-122"/>
              </a:rPr>
              <a:t>At present, the Palestinian authority is effectively divided.</a:t>
            </a:r>
          </a:p>
          <a:p>
            <a:pPr>
              <a:spcBef>
                <a:spcPct val="50000"/>
              </a:spcBef>
            </a:pPr>
            <a:endParaRPr lang="en-US" altLang="zh-CN" sz="24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pic>
        <p:nvPicPr>
          <p:cNvPr id="81923" name="Picture 6" descr="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517525"/>
            <a:ext cx="38957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520378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Arab-Israeli Conflict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537631"/>
          </a:xfrm>
        </p:spPr>
        <p:txBody>
          <a:bodyPr>
            <a:normAutofit/>
          </a:bodyPr>
          <a:lstStyle/>
          <a:p>
            <a:r>
              <a:rPr lang="en-US" sz="2000" dirty="0"/>
              <a:t>Hezbollah refuses to recognize Israel’s right to exist.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952" y="2183868"/>
            <a:ext cx="5715000" cy="433070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Arab-Israeli Conflict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Palestinians pass by a pool of blood after the Israeli shelling of a residential area in </a:t>
            </a:r>
            <a:r>
              <a:rPr lang="en-US" sz="2000" dirty="0" err="1"/>
              <a:t>Beit</a:t>
            </a:r>
            <a:r>
              <a:rPr lang="en-US" sz="2000" dirty="0"/>
              <a:t> </a:t>
            </a:r>
            <a:r>
              <a:rPr lang="en-US" sz="2000" dirty="0" err="1"/>
              <a:t>Hanoun</a:t>
            </a:r>
            <a:r>
              <a:rPr lang="en-US" sz="2000" dirty="0"/>
              <a:t> in the northern of Gaza Strip in which at least 18 people were killed, 8 November 2006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787266"/>
            <a:ext cx="5590952" cy="3727301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Arab-Israeli Conflict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6237"/>
            <a:ext cx="8229601" cy="786662"/>
          </a:xfrm>
        </p:spPr>
        <p:txBody>
          <a:bodyPr>
            <a:normAutofit/>
          </a:bodyPr>
          <a:lstStyle/>
          <a:p>
            <a:r>
              <a:rPr lang="en-US" sz="2000" dirty="0"/>
              <a:t>An obstacle to peace? Israel continues to build settlements in the “occupied territories” on the West Bank.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2432899"/>
            <a:ext cx="7467600" cy="4081669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obstacles to peace remain?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Refugee problem and “right of return”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One state or two state solution?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East Jerusalem – Israel wants it as a capital, never divided; Palestinians say it is their future capital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Regional states have not made peace with Israel – Iran and Syria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Israel refuses to accede to UN Resolution 242 – will not relinquish territory won in war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Orthodox and militant Jews refuse to leave occupied territories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PLO and Hamas – somewhat reasonable – were defeated in elections by the militant </a:t>
            </a:r>
            <a:r>
              <a:rPr lang="en-US" sz="2400" dirty="0" err="1" smtClean="0"/>
              <a:t>Hesbollah</a:t>
            </a:r>
            <a:r>
              <a:rPr lang="en-US" sz="2400" dirty="0" smtClean="0"/>
              <a:t> </a:t>
            </a:r>
            <a:r>
              <a:rPr lang="en-US" sz="2400" dirty="0"/>
              <a:t>factions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Military force alone has been indecisive in settling the main issues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29406" y="6167826"/>
            <a:ext cx="5057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linkClick r:id="rId2"/>
              </a:rPr>
              <a:t>FILM LINK: BBC Panorama: “Walk in the Park”</a:t>
            </a:r>
            <a:endParaRPr lang="en-US" b="1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Intifada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2901881" cy="4526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Palestinians often confront Israeli troops with primitive weapons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081" y="1651316"/>
            <a:ext cx="5327719" cy="4863251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670560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4"/>
          <p:cNvSpPr txBox="1">
            <a:spLocks noChangeArrowheads="1"/>
          </p:cNvSpPr>
          <p:nvPr/>
        </p:nvSpPr>
        <p:spPr bwMode="auto">
          <a:xfrm>
            <a:off x="3048000" y="3048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</a:rPr>
              <a:t>Oslo Accords 1993</a:t>
            </a:r>
          </a:p>
        </p:txBody>
      </p:sp>
      <p:sp>
        <p:nvSpPr>
          <p:cNvPr id="68612" name="Text Box 5"/>
          <p:cNvSpPr txBox="1">
            <a:spLocks noChangeArrowheads="1"/>
          </p:cNvSpPr>
          <p:nvPr/>
        </p:nvSpPr>
        <p:spPr bwMode="auto">
          <a:xfrm>
            <a:off x="2133600" y="47244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</a:rPr>
              <a:t>Yitzhak Rabin, Clinton, Yasser Arafat</a:t>
            </a:r>
          </a:p>
        </p:txBody>
      </p:sp>
      <p:sp>
        <p:nvSpPr>
          <p:cNvPr id="68613" name="Text Box 7"/>
          <p:cNvSpPr txBox="1">
            <a:spLocks noChangeArrowheads="1"/>
          </p:cNvSpPr>
          <p:nvPr/>
        </p:nvSpPr>
        <p:spPr bwMode="auto">
          <a:xfrm>
            <a:off x="5943600" y="51816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8614" name="Text Box 10"/>
          <p:cNvSpPr txBox="1">
            <a:spLocks noChangeArrowheads="1"/>
          </p:cNvSpPr>
          <p:nvPr/>
        </p:nvSpPr>
        <p:spPr bwMode="auto">
          <a:xfrm>
            <a:off x="457200" y="5410200"/>
            <a:ext cx="8077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</a:rPr>
              <a:t>1993 – Oslo Accords – Yitzhak Rabin and Yasser Arafat agree to plan for Palestinian governance of some parts of West Bank and Gaza. </a:t>
            </a:r>
          </a:p>
        </p:txBody>
      </p:sp>
    </p:spTree>
    <p:extLst>
      <p:ext uri="{BB962C8B-B14F-4D97-AF65-F5344CB8AC3E}">
        <p14:creationId xmlns:p14="http://schemas.microsoft.com/office/powerpoint/2010/main" val="1616552308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685800" y="1066800"/>
            <a:ext cx="38862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</a:rPr>
              <a:t>1993-Creation of Palestinian Authority. Arafat allowed to return to occupied territory.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</a:rPr>
              <a:t>1996 – Arafat and Fatah party become head of Palestinian Authority in first ever Palestinian elections. 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</a:rPr>
              <a:t>2000 – attempts to resolve Palestinian sovereignty break down. Neither Ehud Barak nor Yasser Arafat can agree to a plan. </a:t>
            </a:r>
          </a:p>
        </p:txBody>
      </p:sp>
      <p:pic>
        <p:nvPicPr>
          <p:cNvPr id="6963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85800"/>
            <a:ext cx="28575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86400"/>
            <a:ext cx="1905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Rectangle 8"/>
          <p:cNvSpPr>
            <a:spLocks noChangeArrowheads="1"/>
          </p:cNvSpPr>
          <p:nvPr/>
        </p:nvSpPr>
        <p:spPr bwMode="auto">
          <a:xfrm>
            <a:off x="762000" y="304800"/>
            <a:ext cx="3328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u="sng">
                <a:solidFill>
                  <a:srgbClr val="000000"/>
                </a:solidFill>
              </a:rPr>
              <a:t>The Palestinian Authority</a:t>
            </a:r>
          </a:p>
        </p:txBody>
      </p:sp>
      <p:sp>
        <p:nvSpPr>
          <p:cNvPr id="69638" name="Text Box 9"/>
          <p:cNvSpPr txBox="1">
            <a:spLocks noChangeArrowheads="1"/>
          </p:cNvSpPr>
          <p:nvPr/>
        </p:nvSpPr>
        <p:spPr bwMode="auto">
          <a:xfrm>
            <a:off x="5181600" y="47244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</a:rPr>
              <a:t>Palestinian Territories</a:t>
            </a:r>
          </a:p>
        </p:txBody>
      </p:sp>
    </p:spTree>
    <p:extLst>
      <p:ext uri="{BB962C8B-B14F-4D97-AF65-F5344CB8AC3E}">
        <p14:creationId xmlns:p14="http://schemas.microsoft.com/office/powerpoint/2010/main" val="4286928041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2133600" y="2286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</a:rPr>
              <a:t>The Second Intifada, 2000-Present</a:t>
            </a:r>
          </a:p>
        </p:txBody>
      </p:sp>
      <p:pic>
        <p:nvPicPr>
          <p:cNvPr id="716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44958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19600"/>
            <a:ext cx="327660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038487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62400"/>
            <a:ext cx="26558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2057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Text Box 7"/>
          <p:cNvSpPr txBox="1">
            <a:spLocks noChangeArrowheads="1"/>
          </p:cNvSpPr>
          <p:nvPr/>
        </p:nvSpPr>
        <p:spPr bwMode="auto">
          <a:xfrm>
            <a:off x="609600" y="1524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</a:rPr>
              <a:t>Al-Aqsa Martyrs Brigade</a:t>
            </a:r>
          </a:p>
        </p:txBody>
      </p:sp>
      <p:pic>
        <p:nvPicPr>
          <p:cNvPr id="7270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95600"/>
            <a:ext cx="30718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0" name="Text Box 9"/>
          <p:cNvSpPr txBox="1">
            <a:spLocks noChangeArrowheads="1"/>
          </p:cNvSpPr>
          <p:nvPr/>
        </p:nvSpPr>
        <p:spPr bwMode="auto">
          <a:xfrm>
            <a:off x="4267200" y="152400"/>
            <a:ext cx="533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</a:rPr>
              <a:t>Hamas - Islamic Resistance Movement “Zeal”</a:t>
            </a:r>
          </a:p>
        </p:txBody>
      </p:sp>
      <p:pic>
        <p:nvPicPr>
          <p:cNvPr id="7271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38200"/>
            <a:ext cx="18367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79439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40386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</a:rPr>
              <a:t>2001 – Ariel Sharon assumes power in Israel – Palestinian Authority looses control to Israeli security forces in West Bank and Gaza. </a:t>
            </a:r>
          </a:p>
          <a:p>
            <a:endParaRPr lang="en-US" altLang="en-US" sz="2400">
              <a:solidFill>
                <a:srgbClr val="000000"/>
              </a:solidFill>
            </a:endParaRPr>
          </a:p>
          <a:p>
            <a:r>
              <a:rPr lang="en-US" altLang="en-US" sz="2400">
                <a:solidFill>
                  <a:srgbClr val="000000"/>
                </a:solidFill>
              </a:rPr>
              <a:t>2003- Israel begins construction of security wall in Palestinian territories despite international condemnation. </a:t>
            </a:r>
          </a:p>
        </p:txBody>
      </p:sp>
      <p:pic>
        <p:nvPicPr>
          <p:cNvPr id="737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85800"/>
            <a:ext cx="471011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257822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4"/>
          <p:cNvSpPr txBox="1">
            <a:spLocks noChangeArrowheads="1"/>
          </p:cNvSpPr>
          <p:nvPr/>
        </p:nvSpPr>
        <p:spPr bwMode="auto">
          <a:xfrm>
            <a:off x="914400" y="533400"/>
            <a:ext cx="7467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</a:rPr>
              <a:t>2004- Sharon withdraws Israeli soldiers from Gaza Strip. Forces removal of nearly 20,000 Israeli settlers from Gaza. </a:t>
            </a:r>
          </a:p>
        </p:txBody>
      </p:sp>
      <p:pic>
        <p:nvPicPr>
          <p:cNvPr id="74755" name="Picture 5" descr="mapGaza2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40290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26539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381000" y="381000"/>
            <a:ext cx="80772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u="sng">
                <a:solidFill>
                  <a:srgbClr val="000000"/>
                </a:solidFill>
              </a:rPr>
              <a:t>Recent Developments</a:t>
            </a:r>
          </a:p>
          <a:p>
            <a:endParaRPr lang="en-US" altLang="en-US" sz="2400" u="sng">
              <a:solidFill>
                <a:srgbClr val="000000"/>
              </a:solidFill>
            </a:endParaRPr>
          </a:p>
          <a:p>
            <a:r>
              <a:rPr lang="en-US" altLang="en-US" sz="2400">
                <a:solidFill>
                  <a:srgbClr val="000000"/>
                </a:solidFill>
              </a:rPr>
              <a:t>2004 – Yasser Arafat dies. Mahmoud Abbas assumes </a:t>
            </a:r>
          </a:p>
          <a:p>
            <a:r>
              <a:rPr lang="en-US" altLang="en-US" sz="2400">
                <a:solidFill>
                  <a:srgbClr val="000000"/>
                </a:solidFill>
              </a:rPr>
              <a:t>control over Palestinian Authority in 2005 elections. </a:t>
            </a:r>
          </a:p>
          <a:p>
            <a:endParaRPr lang="en-US" altLang="en-US" sz="2400">
              <a:solidFill>
                <a:srgbClr val="000000"/>
              </a:solidFill>
            </a:endParaRPr>
          </a:p>
          <a:p>
            <a:r>
              <a:rPr lang="en-US" altLang="en-US" sz="2400">
                <a:solidFill>
                  <a:srgbClr val="000000"/>
                </a:solidFill>
              </a:rPr>
              <a:t>2006 – Hamas wins majority of parliamentary seats in Palestinian elections. United States cuts aid to Palestinians in response.</a:t>
            </a:r>
          </a:p>
          <a:p>
            <a:endParaRPr lang="en-US" altLang="en-US" sz="2400">
              <a:solidFill>
                <a:srgbClr val="000000"/>
              </a:solidFill>
            </a:endParaRPr>
          </a:p>
          <a:p>
            <a:r>
              <a:rPr lang="en-US" altLang="en-US" sz="2400">
                <a:solidFill>
                  <a:srgbClr val="000000"/>
                </a:solidFill>
              </a:rPr>
              <a:t>2006- Ehud Olmert elected prime minister after Sharon suffers stroke. </a:t>
            </a:r>
          </a:p>
          <a:p>
            <a:endParaRPr lang="en-US" altLang="en-US" sz="2400">
              <a:solidFill>
                <a:srgbClr val="000000"/>
              </a:solidFill>
            </a:endParaRPr>
          </a:p>
          <a:p>
            <a:r>
              <a:rPr lang="en-US" altLang="en-US" sz="2400">
                <a:solidFill>
                  <a:srgbClr val="000000"/>
                </a:solidFill>
              </a:rPr>
              <a:t>June 2006 – Israeli warships accused of killing Palestinian family on Gaza beach. Hamas kidnaps Israeli soldiers. Hezbollah begins firing rockets into Israel from Lebanon. Israel responds with air-strikes on Hezbollah and eventually entering southern Lebanon.</a:t>
            </a:r>
          </a:p>
        </p:txBody>
      </p:sp>
    </p:spTree>
    <p:extLst>
      <p:ext uri="{BB962C8B-B14F-4D97-AF65-F5344CB8AC3E}">
        <p14:creationId xmlns:p14="http://schemas.microsoft.com/office/powerpoint/2010/main" val="331824014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6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65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Custom 4 1">
      <a:dk1>
        <a:sysClr val="windowText" lastClr="000000"/>
      </a:dk1>
      <a:lt1>
        <a:sysClr val="window" lastClr="FFFFFF"/>
      </a:lt1>
      <a:dk2>
        <a:srgbClr val="333333"/>
      </a:dk2>
      <a:lt2>
        <a:srgbClr val="EAEBDE"/>
      </a:lt2>
      <a:accent1>
        <a:srgbClr val="000000"/>
      </a:accent1>
      <a:accent2>
        <a:srgbClr val="00000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3366FF"/>
      </a:hlink>
      <a:folHlink>
        <a:srgbClr val="99CCFF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22950</TotalTime>
  <Words>665</Words>
  <Application>Microsoft Office PowerPoint</Application>
  <PresentationFormat>On-screen Show (4:3)</PresentationFormat>
  <Paragraphs>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宋体</vt:lpstr>
      <vt:lpstr>Calibri</vt:lpstr>
      <vt:lpstr>Cambria</vt:lpstr>
      <vt:lpstr>Times New Roman</vt:lpstr>
      <vt:lpstr>Wingdings 2</vt:lpstr>
      <vt:lpstr>Foundry</vt:lpstr>
      <vt:lpstr>Intifada </vt:lpstr>
      <vt:lpstr>Intifada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Arab-Israeli Conflict Today</vt:lpstr>
      <vt:lpstr>The Arab-Israeli Conflict Today</vt:lpstr>
      <vt:lpstr>The Arab-Israeli Conflict Today</vt:lpstr>
      <vt:lpstr>What obstacles to peace remain?</vt:lpstr>
    </vt:vector>
  </TitlesOfParts>
  <Company>Pacific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“All Power to the Soviets”</dc:title>
  <dc:creator>Adam Woelders</dc:creator>
  <cp:lastModifiedBy>Megan Tolliday</cp:lastModifiedBy>
  <cp:revision>46</cp:revision>
  <dcterms:created xsi:type="dcterms:W3CDTF">2013-04-03T16:27:32Z</dcterms:created>
  <dcterms:modified xsi:type="dcterms:W3CDTF">2018-05-22T16:51:17Z</dcterms:modified>
</cp:coreProperties>
</file>