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12627-666D-41FD-A7A5-7158173EB931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25269-E02A-4FA0-A776-246A213C3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92986D-F0B3-44F8-82D1-8A8798142BCA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2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079267-4AB6-4900-86E0-E313A3E4D424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1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64AD0-E405-43B9-B769-D0C16FAC91D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5CB291-A259-484A-A22E-37D99D781A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FE8EF-4D26-4C48-BB14-91423079B9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70FAF-84B7-45C5-BCA7-E39C23EC7B1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177A1E-7A76-4166-95F3-CE23B88C6B2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1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7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2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6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3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5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5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9C2B2-9764-4033-8082-8B4A393A0026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F3E6-81DF-4C48-92B5-2A928FF4F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What is the Demographic Transition Model (DTM)?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000250"/>
            <a:ext cx="8318500" cy="44529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The demographic transition model explains the transformation of countries from having high birth and death rates to low birth and death rates.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In developed countries this transition began in the 18th century and continues today.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Less developed countries began the transition later and many are still in earlier stages of the model.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7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2" y="-72504"/>
            <a:ext cx="8624888" cy="114300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Demographic Transition Model</a:t>
            </a:r>
            <a:endParaRPr lang="en-GB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0" y="908050"/>
            <a:ext cx="9144000" cy="1368425"/>
          </a:xfrm>
        </p:spPr>
        <p:txBody>
          <a:bodyPr>
            <a:normAutofit fontScale="92500"/>
          </a:bodyPr>
          <a:lstStyle/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a copy of the DTM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the sheets provided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add appropriate labels/detail.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6" t="61066" r="23694" b="5861"/>
          <a:stretch>
            <a:fillRect/>
          </a:stretch>
        </p:blipFill>
        <p:spPr bwMode="auto">
          <a:xfrm>
            <a:off x="89693" y="2301503"/>
            <a:ext cx="8964613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6660232" y="555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Stage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4352925" cy="3500437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GB" sz="2200" dirty="0" smtClean="0">
                <a:latin typeface="Comic Sans MS" pitchFamily="66" charset="0"/>
              </a:rPr>
              <a:t>	</a:t>
            </a:r>
            <a:r>
              <a:rPr lang="en-GB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Birth Rate is high because of:</a:t>
            </a:r>
          </a:p>
          <a:p>
            <a:pPr eaLnBrk="1" hangingPunct="1">
              <a:buFont typeface="Arial" charset="0"/>
              <a:buNone/>
            </a:pPr>
            <a:endParaRPr lang="en-GB" sz="2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Lack of family planning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High Infant Mortality Rate: putting babies in the 'bank'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Need for workers in agriculture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Religious beliefs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Children as economic assets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3439" y="1500188"/>
            <a:ext cx="4249042" cy="4161060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GB" sz="2200" dirty="0" smtClean="0">
                <a:latin typeface="Comic Sans MS" pitchFamily="66" charset="0"/>
              </a:rPr>
              <a:t>	</a:t>
            </a:r>
            <a:r>
              <a:rPr lang="en-GB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Death Rate is high because of:</a:t>
            </a:r>
          </a:p>
          <a:p>
            <a:pPr eaLnBrk="1" hangingPunct="1">
              <a:buFont typeface="Arial" charset="0"/>
              <a:buNone/>
            </a:pPr>
            <a:endParaRPr lang="en-GB" sz="2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High levels of disease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Famine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Lack of clean water and sanitation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Lack of health care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War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Competition for food from predators such as rats </a:t>
            </a:r>
          </a:p>
          <a:p>
            <a:pPr eaLnBrk="1" hangingPunct="1"/>
            <a:r>
              <a:rPr lang="en-GB" sz="2000" dirty="0" smtClean="0">
                <a:latin typeface="Arial" charset="0"/>
                <a:cs typeface="Arial" charset="0"/>
              </a:rPr>
              <a:t>Lack of education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5" y="5143500"/>
            <a:ext cx="4357688" cy="15700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cs typeface="Arial" charset="0"/>
              </a:rPr>
              <a:t>Typical of Britain in the 18th century and the Least Economically Developed Countries (LEDC's) today.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2875" y="1000125"/>
            <a:ext cx="8858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b="1" dirty="0">
                <a:cs typeface="Arial" charset="0"/>
              </a:rPr>
              <a:t>Birth Rate and Death rate are both high. Population growth is slow and fluctuating.</a:t>
            </a:r>
          </a:p>
        </p:txBody>
      </p:sp>
    </p:spTree>
    <p:extLst>
      <p:ext uri="{BB962C8B-B14F-4D97-AF65-F5344CB8AC3E}">
        <p14:creationId xmlns:p14="http://schemas.microsoft.com/office/powerpoint/2010/main" val="290847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Stage Two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639175" cy="36433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Death Rate is falling as a result of:</a:t>
            </a:r>
          </a:p>
          <a:p>
            <a:pPr eaLnBrk="1" hangingPunct="1">
              <a:buFont typeface="Arial" charset="0"/>
              <a:buNone/>
            </a:pPr>
            <a:endParaRPr lang="en-GB" sz="20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health care (e.g. Smallpox Vaccine)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Hygiene (Water for drinking boiled)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sanitation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food production and storage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transport for food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Decreased Infant Mortality Rates </a:t>
            </a:r>
          </a:p>
          <a:p>
            <a:pPr eaLnBrk="1" hangingPunct="1"/>
            <a:endParaRPr lang="en-GB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5572125"/>
            <a:ext cx="6572250" cy="830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00FF"/>
                </a:solidFill>
                <a:cs typeface="Arial" charset="0"/>
              </a:rPr>
              <a:t>Typical of Britain in 19th century; Bangladesh; Nigeria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42875" y="100012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cs typeface="Arial" charset="0"/>
              </a:rPr>
              <a:t>Birth Rate remains high. Death Rate is falling. Population begins to rise steadily.</a:t>
            </a:r>
          </a:p>
          <a:p>
            <a:endParaRPr lang="en-GB" sz="16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8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Stage Three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639175" cy="36433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Reasons behind birth and death rate falling:</a:t>
            </a:r>
          </a:p>
          <a:p>
            <a:pPr eaLnBrk="1" hangingPunct="1">
              <a:buFont typeface="Arial" charset="0"/>
              <a:buNone/>
            </a:pPr>
            <a:endParaRPr lang="en-GB" sz="20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Family planning available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Lower Infant Mortality Rate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Increased mechanization reduces need for workers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Increased standard of living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Changing status of women </a:t>
            </a:r>
          </a:p>
          <a:p>
            <a:pPr eaLnBrk="1" hangingPunct="1"/>
            <a:endParaRPr lang="en-GB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4313" y="5572125"/>
            <a:ext cx="8643937" cy="830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00FF"/>
                </a:solidFill>
                <a:cs typeface="Arial" charset="0"/>
              </a:rPr>
              <a:t>Typical of Britain in late 19th and early 20th century; </a:t>
            </a:r>
          </a:p>
          <a:p>
            <a:pPr algn="ctr"/>
            <a:r>
              <a:rPr lang="en-GB" sz="2400" b="1">
                <a:solidFill>
                  <a:srgbClr val="0000FF"/>
                </a:solidFill>
                <a:cs typeface="Arial" charset="0"/>
              </a:rPr>
              <a:t>China; Brazil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42875" y="1000125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cs typeface="Arial" charset="0"/>
              </a:rPr>
              <a:t>Birth Rate starts to fall. Death Rate continues to fall. Population rising.</a:t>
            </a:r>
          </a:p>
          <a:p>
            <a:endParaRPr lang="en-GB" sz="16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Stage Four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4286250" cy="1857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Birth Rate is low.</a:t>
            </a: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Death Rate is low. </a:t>
            </a: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Population steady.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57750" y="2071688"/>
            <a:ext cx="4037013" cy="8302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00FF"/>
                </a:solidFill>
                <a:cs typeface="Arial" charset="0"/>
              </a:rPr>
              <a:t>Typical of USA; Sweden; Japan; Britain</a:t>
            </a:r>
          </a:p>
        </p:txBody>
      </p:sp>
      <p:pic>
        <p:nvPicPr>
          <p:cNvPr id="8197" name="Picture 2" descr="http://www.geography.learnontheinternet.co.uk/images/popn/demographictransi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0"/>
          <a:stretch>
            <a:fillRect/>
          </a:stretch>
        </p:blipFill>
        <p:spPr bwMode="auto">
          <a:xfrm>
            <a:off x="3929063" y="3643313"/>
            <a:ext cx="5072062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3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54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Stage Five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867400" y="692150"/>
            <a:ext cx="3097213" cy="28082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Birth Rate slight fall.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Death Rate stable. 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Natural increase: gentle decrease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quarter" idx="2"/>
          </p:nvPr>
        </p:nvSpPr>
        <p:spPr>
          <a:xfrm>
            <a:off x="250825" y="1268413"/>
            <a:ext cx="5473700" cy="23764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Reasons for changes in birth rate: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Family planning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Better health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Later marriages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Improved status of women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3789363"/>
            <a:ext cx="3816350" cy="28797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Reasons for changes in death rate: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Good health care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Reliable food supply</a:t>
            </a: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People are generally living longer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06988" y="0"/>
            <a:ext cx="4037012" cy="4619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00FF"/>
                </a:solidFill>
                <a:cs typeface="Arial" charset="0"/>
              </a:rPr>
              <a:t>Typical of Germany</a:t>
            </a:r>
          </a:p>
        </p:txBody>
      </p:sp>
      <p:pic>
        <p:nvPicPr>
          <p:cNvPr id="9223" name="Picture 2" descr="http://zisgeography.files.wordpress.com/2010/10/dtmpopulationpyramids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3362" r="14664" b="31178"/>
          <a:stretch>
            <a:fillRect/>
          </a:stretch>
        </p:blipFill>
        <p:spPr bwMode="auto">
          <a:xfrm>
            <a:off x="4211638" y="3789363"/>
            <a:ext cx="4932362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316</Words>
  <Application>Microsoft Office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</vt:lpstr>
      <vt:lpstr>Office Theme</vt:lpstr>
      <vt:lpstr>What is the Demographic Transition Model (DTM)?</vt:lpstr>
      <vt:lpstr>Demographic Transition Model</vt:lpstr>
      <vt:lpstr>Stage 1</vt:lpstr>
      <vt:lpstr>Stage Two</vt:lpstr>
      <vt:lpstr>Stage Three</vt:lpstr>
      <vt:lpstr>Stage Four</vt:lpstr>
      <vt:lpstr>Stage Five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</dc:title>
  <dc:creator>Nichola</dc:creator>
  <cp:lastModifiedBy>Megan Tolliday</cp:lastModifiedBy>
  <cp:revision>3</cp:revision>
  <dcterms:created xsi:type="dcterms:W3CDTF">2014-02-19T20:40:14Z</dcterms:created>
  <dcterms:modified xsi:type="dcterms:W3CDTF">2018-11-23T20:11:13Z</dcterms:modified>
</cp:coreProperties>
</file>