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ACC-1781-2047-8672-C325154B27A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3251-7553-A64E-AD12-CE9B276A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1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ACC-1781-2047-8672-C325154B27A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3251-7553-A64E-AD12-CE9B276A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ACC-1781-2047-8672-C325154B27A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3251-7553-A64E-AD12-CE9B276A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7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ACC-1781-2047-8672-C325154B27A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3251-7553-A64E-AD12-CE9B276A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1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ACC-1781-2047-8672-C325154B27A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3251-7553-A64E-AD12-CE9B276A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9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ACC-1781-2047-8672-C325154B27A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3251-7553-A64E-AD12-CE9B276A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3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ACC-1781-2047-8672-C325154B27A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3251-7553-A64E-AD12-CE9B276A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3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ACC-1781-2047-8672-C325154B27A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3251-7553-A64E-AD12-CE9B276A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0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ACC-1781-2047-8672-C325154B27A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3251-7553-A64E-AD12-CE9B276A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9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ACC-1781-2047-8672-C325154B27A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3251-7553-A64E-AD12-CE9B276A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7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ACC-1781-2047-8672-C325154B27A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3251-7553-A64E-AD12-CE9B276A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C5ACC-1781-2047-8672-C325154B27A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83251-7553-A64E-AD12-CE9B276A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1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imes New Roman"/>
                <a:ea typeface="ＭＳ 明朝"/>
              </a:rPr>
              <a:t>Underlying and immediate</a:t>
            </a:r>
            <a:r>
              <a:rPr lang="en-US" smtClean="0">
                <a:effectLst/>
                <a:latin typeface="Times New Roman"/>
                <a:ea typeface="ＭＳ 明朝"/>
              </a:rPr>
              <a:t/>
            </a:r>
            <a:br>
              <a:rPr lang="en-US" smtClean="0">
                <a:effectLst/>
                <a:latin typeface="Times New Roman"/>
                <a:ea typeface="ＭＳ 明朝"/>
              </a:rPr>
            </a:br>
            <a:r>
              <a:rPr lang="en-US" smtClean="0">
                <a:latin typeface="Times New Roman"/>
                <a:ea typeface="ＭＳ 明朝"/>
              </a:rPr>
              <a:t>causes </a:t>
            </a:r>
            <a:r>
              <a:rPr lang="en-US" smtClean="0">
                <a:effectLst/>
                <a:latin typeface="Times New Roman"/>
                <a:ea typeface="ＭＳ 明朝"/>
              </a:rPr>
              <a:t>of </a:t>
            </a:r>
            <a:r>
              <a:rPr lang="en-US" dirty="0" smtClean="0">
                <a:effectLst/>
                <a:latin typeface="Times New Roman"/>
                <a:ea typeface="ＭＳ 明朝"/>
              </a:rPr>
              <a:t>WWI</a:t>
            </a:r>
            <a:br>
              <a:rPr lang="en-US" dirty="0" smtClean="0">
                <a:effectLst/>
                <a:latin typeface="Times New Roman"/>
                <a:ea typeface="ＭＳ 明朝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“Fear, hunger and pride” Liddell Hart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3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ea typeface="ＭＳ 明朝"/>
              </a:rPr>
              <a:t>The </a:t>
            </a:r>
            <a:r>
              <a:rPr lang="en-US" dirty="0">
                <a:latin typeface="Times New Roman"/>
                <a:ea typeface="ＭＳ 明朝"/>
              </a:rPr>
              <a:t>Schlieffen Plan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84" y="1385887"/>
            <a:ext cx="5398633" cy="525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10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34390" indent="0">
              <a:spcAft>
                <a:spcPts val="0"/>
              </a:spcAft>
              <a:buNone/>
            </a:pPr>
            <a:r>
              <a:rPr lang="en-US" dirty="0" err="1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Schlieffen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 said:</a:t>
            </a:r>
            <a:endParaRPr lang="en-US" dirty="0" smtClean="0">
              <a:effectLst/>
              <a:latin typeface="Times New Roman"/>
              <a:ea typeface="ＭＳ 明朝"/>
            </a:endParaRPr>
          </a:p>
          <a:p>
            <a:pPr marL="1177290" indent="0">
              <a:spcAft>
                <a:spcPts val="0"/>
              </a:spcAft>
              <a:buNone/>
            </a:pP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“Let the last man on the right brush the Channel with his sleeve.”</a:t>
            </a:r>
            <a:endParaRPr lang="en-US" dirty="0" smtClean="0">
              <a:effectLst/>
              <a:latin typeface="Times New Roman"/>
              <a:ea typeface="ＭＳ 明朝"/>
            </a:endParaRPr>
          </a:p>
          <a:p>
            <a:pPr marL="834390" indent="0">
              <a:spcAft>
                <a:spcPts val="0"/>
              </a:spcAft>
              <a:buNone/>
            </a:pP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And on his deathbed:</a:t>
            </a:r>
            <a:endParaRPr lang="en-US" dirty="0" smtClean="0">
              <a:effectLst/>
              <a:latin typeface="Times New Roman"/>
              <a:ea typeface="ＭＳ 明朝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			“It must come to a fight. Only keep the 			right wing strong.”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3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  <a:latin typeface="Times New Roman"/>
                <a:ea typeface="ＭＳ 明朝"/>
              </a:rPr>
              <a:t>Rival War Plans</a:t>
            </a:r>
            <a:br>
              <a:rPr lang="en-US" dirty="0" smtClean="0">
                <a:effectLst/>
                <a:latin typeface="Times New Roman"/>
                <a:ea typeface="ＭＳ 明朝"/>
              </a:rPr>
            </a:br>
            <a:r>
              <a:rPr lang="en-US" dirty="0" err="1" smtClean="0">
                <a:latin typeface="Times New Roman"/>
                <a:ea typeface="ＭＳ 明朝"/>
              </a:rPr>
              <a:t>con’t</a:t>
            </a:r>
            <a:r>
              <a:rPr lang="en-US" dirty="0" smtClean="0">
                <a:effectLst/>
                <a:latin typeface="Times New Roman"/>
                <a:ea typeface="ＭＳ 明朝"/>
              </a:rPr>
              <a:t/>
            </a:r>
            <a:br>
              <a:rPr lang="en-US" dirty="0" smtClean="0">
                <a:effectLst/>
                <a:latin typeface="Times New Roman"/>
                <a:ea typeface="ＭＳ 明朝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lpha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In France Plan 17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“</a:t>
            </a:r>
            <a:r>
              <a:rPr lang="en-US" dirty="0" err="1" smtClean="0">
                <a:effectLst/>
                <a:latin typeface="Times New Roman"/>
                <a:ea typeface="ＭＳ 明朝"/>
              </a:rPr>
              <a:t>Elan</a:t>
            </a:r>
            <a:r>
              <a:rPr lang="en-US" dirty="0" smtClean="0">
                <a:effectLst/>
                <a:latin typeface="Times New Roman"/>
                <a:ea typeface="ＭＳ 明朝"/>
              </a:rPr>
              <a:t> Vital” the all conquering spirit, the belief in the offensive at any cost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cut the German army in two at the </a:t>
            </a:r>
            <a:r>
              <a:rPr lang="en-US" dirty="0" err="1" smtClean="0">
                <a:effectLst/>
                <a:latin typeface="Times New Roman"/>
                <a:ea typeface="ＭＳ 明朝"/>
              </a:rPr>
              <a:t>centre</a:t>
            </a:r>
            <a:endParaRPr lang="en-US" dirty="0" smtClean="0">
              <a:effectLst/>
              <a:latin typeface="Times New Roman"/>
              <a:ea typeface="ＭＳ 明朝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1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>
                <a:latin typeface="Times New Roman"/>
                <a:ea typeface="ＭＳ 明朝"/>
              </a:rPr>
              <a:t>France Plan 17</a:t>
            </a:r>
            <a:br>
              <a:rPr lang="en-US" dirty="0">
                <a:latin typeface="Times New Roman"/>
                <a:ea typeface="ＭＳ 明朝"/>
              </a:rPr>
            </a:b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76" y="1055914"/>
            <a:ext cx="5511648" cy="471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1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imes New Roman"/>
                <a:ea typeface="ＭＳ 明朝"/>
              </a:rPr>
              <a:t>Rival War Plans</a:t>
            </a:r>
            <a:br>
              <a:rPr lang="en-US" dirty="0" smtClean="0">
                <a:effectLst/>
                <a:latin typeface="Times New Roman"/>
                <a:ea typeface="ＭＳ 明朝"/>
              </a:rPr>
            </a:br>
            <a:r>
              <a:rPr lang="en-US" dirty="0" err="1" smtClean="0">
                <a:latin typeface="Times New Roman"/>
                <a:ea typeface="ＭＳ 明朝"/>
              </a:rPr>
              <a:t>con’t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effectLst/>
                <a:latin typeface="Times New Roman"/>
                <a:ea typeface="ＭＳ 明朝"/>
              </a:rPr>
              <a:t>b. “Home before the leaves fall.”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The country’s resources, men, supplies and transport only required for a quick war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Each new offensive was to produce a breakthrough that would end the war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81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34390" indent="0">
              <a:spcAft>
                <a:spcPts val="0"/>
              </a:spcAft>
              <a:buNone/>
            </a:pP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Von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Moltke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, hero of the 1870 war with France, said the next European conflict:</a:t>
            </a:r>
            <a:endParaRPr lang="en-US" dirty="0" smtClean="0">
              <a:effectLst/>
              <a:latin typeface="Times New Roman"/>
              <a:ea typeface="ＭＳ 明朝"/>
            </a:endParaRPr>
          </a:p>
          <a:p>
            <a:pPr marL="1407795" lvl="1" indent="0">
              <a:buNone/>
            </a:pP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“will be a national war which will not be settled by a decisive battle but by a long wearisome struggle with a country that will not be overcome until its whole national force is broken, and a war which will utterly exhaust our own people, even if we are victorious.”</a:t>
            </a:r>
            <a:endParaRPr lang="en-US" dirty="0" smtClean="0">
              <a:effectLst/>
              <a:latin typeface="Times New Roman"/>
              <a:ea typeface="ＭＳ 明朝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4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  <a:latin typeface="Times New Roman"/>
                <a:ea typeface="ＭＳ 明朝"/>
              </a:rPr>
              <a:t>Militarism &amp; the arms race</a:t>
            </a:r>
            <a:br>
              <a:rPr lang="en-US" dirty="0" smtClean="0">
                <a:effectLst/>
                <a:latin typeface="Times New Roman"/>
                <a:ea typeface="ＭＳ 明朝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lpha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Germany builds the world’s second most powerful navy, a direct challenge to Britain. In 1897, the Kaiser said, “the trident must be in our fist.”</a:t>
            </a:r>
          </a:p>
          <a:p>
            <a:pPr lvl="0">
              <a:buFont typeface="+mj-lt"/>
              <a:buAutoNum type="alpha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Mandatory military service (conscription) in most European countries (Britain had no large field army)</a:t>
            </a:r>
          </a:p>
          <a:p>
            <a:pPr lvl="0">
              <a:buFont typeface="+mj-lt"/>
              <a:buAutoNum type="alpha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Gunboat diplomacy: Agadir, Morocco in 1911.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1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Br &amp; Fr. had agreed to the French control of Morocco at the Algeciras Conference.</a:t>
            </a:r>
          </a:p>
          <a:p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Germany sends the gunboat Panther to Agadir to protect its economic interests and its citizens.</a:t>
            </a:r>
          </a:p>
          <a:p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Germany agrees to leave when the other European powers agree to give it territory in the Congo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6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  <a:latin typeface="Times New Roman"/>
                <a:ea typeface="ＭＳ 明朝"/>
              </a:rPr>
              <a:t>Imperialism</a:t>
            </a:r>
            <a:br>
              <a:rPr lang="en-US" dirty="0" smtClean="0">
                <a:effectLst/>
                <a:latin typeface="Times New Roman"/>
                <a:ea typeface="ＭＳ 明朝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Font typeface="+mj-lt"/>
              <a:buAutoNum type="alpha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Most of the world divided up by the European powers- constant friction that might escalate into war</a:t>
            </a:r>
          </a:p>
          <a:p>
            <a:pPr lvl="0">
              <a:buFont typeface="+mj-lt"/>
              <a:buAutoNum type="alpha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War and conflict seen as “a game”</a:t>
            </a:r>
          </a:p>
          <a:p>
            <a:pPr lvl="0">
              <a:buFont typeface="+mj-lt"/>
              <a:buAutoNum type="alpha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Germany arrives late to the game after its unification in 1870 and aggressively pursues it “share”</a:t>
            </a:r>
          </a:p>
          <a:p>
            <a:pPr lvl="0">
              <a:buFont typeface="+mj-lt"/>
              <a:buAutoNum type="alpha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This causes friction with Britain and France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Berlin to Baghdad railway builds German influence in Turkey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Germany had supported the Boers of Transvaal during the Boer War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2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Times New Roman"/>
                <a:ea typeface="ＭＳ 明朝"/>
              </a:rPr>
              <a:t>Nationalism &amp; self-determination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lpha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Austria-Hungary annexes Bosnia and Herzegovina in 1908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A-H had controlled it since 1879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Serbia wanted to add it to “Yugoslavia”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Russia supports Serbia as a fellow “Slavic”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2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509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  <a:latin typeface="Times New Roman"/>
                <a:ea typeface="ＭＳ 明朝"/>
              </a:rPr>
              <a:t>Nationalism &amp; self-determination</a:t>
            </a:r>
            <a:br>
              <a:rPr lang="en-US" dirty="0" smtClean="0">
                <a:effectLst/>
                <a:latin typeface="Times New Roman"/>
                <a:ea typeface="ＭＳ 明朝"/>
              </a:rPr>
            </a:br>
            <a:r>
              <a:rPr lang="en-US" dirty="0" err="1" smtClean="0">
                <a:latin typeface="Times New Roman"/>
                <a:ea typeface="ＭＳ 明朝"/>
              </a:rPr>
              <a:t>con’t</a:t>
            </a:r>
            <a:r>
              <a:rPr lang="en-US" dirty="0" smtClean="0">
                <a:effectLst/>
                <a:latin typeface="Times New Roman"/>
                <a:ea typeface="ＭＳ 明朝"/>
              </a:rPr>
              <a:t/>
            </a:r>
            <a:br>
              <a:rPr lang="en-US" dirty="0" smtClean="0">
                <a:effectLst/>
                <a:latin typeface="Times New Roman"/>
                <a:ea typeface="ＭＳ 明朝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2102"/>
            <a:ext cx="8229600" cy="393406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b. Minorities in Russia and Austria-Hungary wanted independence; the governments of each saw war and expansion as a “safety valve” by diverting energy against an external foe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/>
                <a:ea typeface="ＭＳ 明朝"/>
              </a:rPr>
              <a:t>c. 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ＭＳ 明朝"/>
              </a:rPr>
              <a:t>German socialism and the growing demand for the vote made the German government see war as a unifying outlet for unrest as well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6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  <a:latin typeface="Times New Roman"/>
                <a:ea typeface="ＭＳ 明朝"/>
              </a:rPr>
              <a:t>Alliance Systems</a:t>
            </a:r>
            <a:br>
              <a:rPr lang="en-US" dirty="0" smtClean="0">
                <a:effectLst/>
                <a:latin typeface="Times New Roman"/>
                <a:ea typeface="ＭＳ 明朝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lpha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The Triple Alliance- the Central Powers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Germany with Austria-Hungary in 1879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Ger. &amp; A-H with Italy in 1882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9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  <a:latin typeface="Times New Roman"/>
                <a:ea typeface="ＭＳ 明朝"/>
              </a:rPr>
              <a:t>Alliance Systems</a:t>
            </a:r>
            <a:br>
              <a:rPr lang="en-US" dirty="0" smtClean="0">
                <a:effectLst/>
                <a:latin typeface="Times New Roman"/>
                <a:ea typeface="ＭＳ 明朝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effectLst/>
                <a:latin typeface="Times New Roman"/>
                <a:ea typeface="ＭＳ 明朝"/>
              </a:rPr>
              <a:t>b. The Triple Entente- the Allies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France with Russia in 1891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Britain with France the “Entente Cordiale” 1904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Britain with Russia 1907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8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  <a:latin typeface="Times New Roman"/>
                <a:ea typeface="ＭＳ 明朝"/>
              </a:rPr>
              <a:t>Rival War Plans</a:t>
            </a:r>
            <a:br>
              <a:rPr lang="en-US" dirty="0" smtClean="0">
                <a:effectLst/>
                <a:latin typeface="Times New Roman"/>
                <a:ea typeface="ＭＳ 明朝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+mj-lt"/>
              <a:buAutoNum type="alpha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war by timetable- once mobilization was ordered the military takes over</a:t>
            </a:r>
          </a:p>
          <a:p>
            <a:pPr lvl="0">
              <a:buFont typeface="+mj-lt"/>
              <a:buAutoNum type="alpha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In Germany the </a:t>
            </a:r>
            <a:r>
              <a:rPr lang="en-US" dirty="0" err="1" smtClean="0">
                <a:effectLst/>
                <a:latin typeface="Times New Roman"/>
                <a:ea typeface="ＭＳ 明朝"/>
              </a:rPr>
              <a:t>Schlieffen</a:t>
            </a:r>
            <a:r>
              <a:rPr lang="en-US" dirty="0" smtClean="0">
                <a:effectLst/>
                <a:latin typeface="Times New Roman"/>
                <a:ea typeface="ＭＳ 明朝"/>
              </a:rPr>
              <a:t> Plan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in a two front war France must be defeated first (6 weeks) then Russia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Belgium must be invaded in order for the “right wing” of the German armies to encircle the French armies</a:t>
            </a:r>
          </a:p>
          <a:p>
            <a:pPr lvl="1">
              <a:buFont typeface="+mj-lt"/>
              <a:buAutoNum type="romanLcPeriod"/>
            </a:pPr>
            <a:r>
              <a:rPr lang="en-US" dirty="0" smtClean="0">
                <a:effectLst/>
                <a:latin typeface="Times New Roman"/>
                <a:ea typeface="ＭＳ 明朝"/>
              </a:rPr>
              <a:t>The war would be over before Britain’s resources could become a factor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3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580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ＭＳ 明朝</vt:lpstr>
      <vt:lpstr>Times New Roman</vt:lpstr>
      <vt:lpstr>Office Theme</vt:lpstr>
      <vt:lpstr>Underlying and immediate causes of WWI </vt:lpstr>
      <vt:lpstr>Militarism &amp; the arms race </vt:lpstr>
      <vt:lpstr>PowerPoint Presentation</vt:lpstr>
      <vt:lpstr>Imperialism </vt:lpstr>
      <vt:lpstr>Nationalism &amp; self-determination </vt:lpstr>
      <vt:lpstr>Nationalism &amp; self-determination con’t </vt:lpstr>
      <vt:lpstr>Alliance Systems </vt:lpstr>
      <vt:lpstr>Alliance Systems </vt:lpstr>
      <vt:lpstr>Rival War Plans </vt:lpstr>
      <vt:lpstr>The Schlieffen Plan</vt:lpstr>
      <vt:lpstr>PowerPoint Presentation</vt:lpstr>
      <vt:lpstr>Rival War Plans con’t </vt:lpstr>
      <vt:lpstr>France Plan 17 </vt:lpstr>
      <vt:lpstr>Rival War Plans con’t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Term Causes of WWI</dc:title>
  <dc:creator>IT Services</dc:creator>
  <cp:lastModifiedBy>Megan Tolliday</cp:lastModifiedBy>
  <cp:revision>14</cp:revision>
  <dcterms:created xsi:type="dcterms:W3CDTF">2012-10-30T04:59:37Z</dcterms:created>
  <dcterms:modified xsi:type="dcterms:W3CDTF">2017-12-14T17:51:35Z</dcterms:modified>
</cp:coreProperties>
</file>