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3" r:id="rId6"/>
    <p:sldId id="262" r:id="rId7"/>
    <p:sldId id="273" r:id="rId8"/>
    <p:sldId id="272" r:id="rId9"/>
    <p:sldId id="261" r:id="rId10"/>
    <p:sldId id="264" r:id="rId11"/>
    <p:sldId id="265" r:id="rId12"/>
    <p:sldId id="266" r:id="rId13"/>
    <p:sldId id="269" r:id="rId14"/>
    <p:sldId id="267" r:id="rId15"/>
    <p:sldId id="268" r:id="rId16"/>
    <p:sldId id="260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795A-757D-7240-B51C-A4F4315A2B5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D324-3076-B34B-A128-B7ED8453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8E43EC-4C40-F24E-97C0-79E5664C006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130A65-C922-5241-A863-36FA50FC35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n1VxaMEj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kBS2TkZZ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UX7mAeeF0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Front: Another of Hitler’s </a:t>
            </a:r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Don’t Mess With Uncle Joe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2148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16" y="0"/>
            <a:ext cx="2858784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1942 – A New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65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-2 pronged attack:</a:t>
            </a:r>
          </a:p>
          <a:p>
            <a:r>
              <a:rPr lang="en-US" sz="3600" dirty="0" err="1" smtClean="0"/>
              <a:t>i</a:t>
            </a:r>
            <a:r>
              <a:rPr lang="en-US" sz="3600" dirty="0" smtClean="0"/>
              <a:t>) 6th Army to take Stalingrad</a:t>
            </a:r>
          </a:p>
          <a:p>
            <a:r>
              <a:rPr lang="en-US" sz="3600" dirty="0" smtClean="0"/>
              <a:t>ii) Army Group A to take the oil rich area of the Caucasus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15" y="-4239"/>
            <a:ext cx="7058152" cy="6821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Stalingrad – Sept 1, 1942-February 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SIZE OF THE CITY: 30 KM LONG, ALONG THE Volga R.</a:t>
            </a:r>
          </a:p>
          <a:p>
            <a:r>
              <a:rPr lang="en-US" dirty="0" smtClean="0"/>
              <a:t>SYMBOLIC IMPORTANCE: Hitler had lost and failed to cause the collapse of the Soviet Union</a:t>
            </a:r>
          </a:p>
          <a:p>
            <a:r>
              <a:rPr lang="en-US" dirty="0" smtClean="0"/>
              <a:t>HITLER’S MISTAKE: Germany army is completely surrounded; Hitler’s troops were not dressed for the cold winter – he refused to face the reality of the situation (i.e. immense landscape, size of the front he was opening up, effects of Stalin’s “scorched earth policy”)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the Baddies?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http://www.youtube.com/watch?v=hn1VxaMEjRU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LOSSES: 24 generals, 91,000 soldiers, and Field Marshall von </a:t>
            </a:r>
            <a:r>
              <a:rPr lang="en-US" dirty="0" err="1" smtClean="0"/>
              <a:t>Paulus</a:t>
            </a:r>
            <a:r>
              <a:rPr lang="en-US" dirty="0" smtClean="0"/>
              <a:t> surrendered – 300,000 dead; of the 100,000 prisoners, only 6,000 would come home to Germany</a:t>
            </a:r>
          </a:p>
          <a:p>
            <a:r>
              <a:rPr lang="en-US" b="1" dirty="0" smtClean="0"/>
              <a:t>Significance of the Battle of Stalingrad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For the 1</a:t>
            </a:r>
            <a:r>
              <a:rPr lang="en-US" baseline="30000" dirty="0" smtClean="0"/>
              <a:t>st</a:t>
            </a:r>
            <a:r>
              <a:rPr lang="en-US" dirty="0" smtClean="0"/>
              <a:t> time in Hitler’s war, a German army in Europe had been beaten</a:t>
            </a:r>
          </a:p>
          <a:p>
            <a:r>
              <a:rPr lang="en-US" dirty="0" smtClean="0"/>
              <a:t>2. Hitler failed to capture the oil rich region of the Caucasus </a:t>
            </a:r>
          </a:p>
          <a:p>
            <a:r>
              <a:rPr lang="en-US" dirty="0" smtClean="0"/>
              <a:t>Hitler was fighting a 2 front war due to failure to take Moscow.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Von </a:t>
            </a:r>
            <a:r>
              <a:rPr lang="en-US" dirty="0" err="1" smtClean="0"/>
              <a:t>Paulus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54552" cy="4495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Paulus’s anger towards Hitler would remain with him for the rest of his life. He became involved in </a:t>
            </a:r>
            <a:r>
              <a:rPr lang="en-US" sz="3400" dirty="0" smtClean="0"/>
              <a:t>anti-</a:t>
            </a:r>
            <a:r>
              <a:rPr lang="en-US" sz="3400" dirty="0"/>
              <a:t>N</a:t>
            </a:r>
            <a:r>
              <a:rPr lang="en-US" sz="3400" dirty="0" smtClean="0"/>
              <a:t>azi </a:t>
            </a:r>
            <a:r>
              <a:rPr lang="en-US" sz="3400" dirty="0" smtClean="0"/>
              <a:t>propaganda.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84" y="1600199"/>
            <a:ext cx="3824816" cy="49703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Congratulations: You are a Stalin-Grad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00200"/>
            <a:ext cx="37465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Stalingrad – History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http://www.youtube.com/watch?v=akBS2TkZZNg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Events: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USSR attacked </a:t>
            </a:r>
            <a:r>
              <a:rPr lang="en-US" u="sng" dirty="0" smtClean="0"/>
              <a:t>Finland</a:t>
            </a:r>
            <a:r>
              <a:rPr lang="en-US" dirty="0" smtClean="0"/>
              <a:t> “Winter War”.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Italy invades Greece but </a:t>
            </a:r>
            <a:r>
              <a:rPr lang="en-US" u="sng" dirty="0" smtClean="0"/>
              <a:t>were soon forced back into Albania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Significance: </a:t>
            </a:r>
            <a:r>
              <a:rPr lang="en-US" u="sng" dirty="0" smtClean="0"/>
              <a:t>Yugoslavia disappeared from the map as Hitler had to come to Mussolini’s rescue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Barbarossa – “Red Beard”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Goals:	</a:t>
            </a:r>
          </a:p>
          <a:p>
            <a:r>
              <a:rPr lang="en-US" dirty="0" smtClean="0"/>
              <a:t> 1. Invasion of Russia (surprise attack)</a:t>
            </a:r>
          </a:p>
          <a:p>
            <a:r>
              <a:rPr lang="en-US" dirty="0" smtClean="0"/>
              <a:t>2. Destruction of communism – war of extermination</a:t>
            </a:r>
          </a:p>
          <a:p>
            <a:r>
              <a:rPr lang="en-US" dirty="0" smtClean="0"/>
              <a:t>3. Grab for Lebensraum (more living space)</a:t>
            </a:r>
          </a:p>
          <a:p>
            <a:r>
              <a:rPr lang="en-US" dirty="0" smtClean="0"/>
              <a:t>Statistics</a:t>
            </a:r>
            <a:r>
              <a:rPr lang="en-US" u="sng" dirty="0" smtClean="0"/>
              <a:t>: 8,000,000</a:t>
            </a:r>
            <a:r>
              <a:rPr lang="en-US" dirty="0" smtClean="0"/>
              <a:t> men engaged in a battle of titanic proportions.</a:t>
            </a:r>
          </a:p>
          <a:p>
            <a:r>
              <a:rPr lang="en-US" dirty="0" smtClean="0"/>
              <a:t>	Length of Front: </a:t>
            </a:r>
            <a:r>
              <a:rPr lang="en-US" u="sng" dirty="0" smtClean="0"/>
              <a:t>2000</a:t>
            </a:r>
            <a:r>
              <a:rPr lang="en-US" dirty="0" smtClean="0"/>
              <a:t> miles long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153-200</a:t>
            </a:r>
            <a:r>
              <a:rPr lang="en-US" dirty="0" smtClean="0"/>
              <a:t> German divisions initially attacked the USSR</a:t>
            </a:r>
          </a:p>
          <a:p>
            <a:r>
              <a:rPr lang="en-US" dirty="0" smtClean="0"/>
              <a:t>	A total of </a:t>
            </a:r>
            <a:r>
              <a:rPr lang="en-US" u="sng" dirty="0" smtClean="0"/>
              <a:t>3 million</a:t>
            </a:r>
            <a:r>
              <a:rPr lang="en-US" dirty="0" smtClean="0"/>
              <a:t> German soldiers would fight in the 	east</a:t>
            </a:r>
          </a:p>
          <a:p>
            <a:r>
              <a:rPr lang="en-US" dirty="0" smtClean="0"/>
              <a:t>	German motorized divisions advanced </a:t>
            </a:r>
            <a:r>
              <a:rPr lang="en-US" u="sng" dirty="0" smtClean="0"/>
              <a:t>50 miles</a:t>
            </a:r>
            <a:r>
              <a:rPr lang="en-US" dirty="0" smtClean="0"/>
              <a:t> on the	1</a:t>
            </a:r>
            <a:r>
              <a:rPr lang="en-US" baseline="30000" dirty="0" smtClean="0"/>
              <a:t>st</a:t>
            </a:r>
            <a:r>
              <a:rPr lang="en-US" dirty="0" smtClean="0"/>
              <a:t> day (200-300 miles in the first week)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3556"/>
            <a:ext cx="5435601" cy="719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1812245"/>
            <a:ext cx="3708400" cy="3724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Germany Successes in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6 months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Leningrad</a:t>
            </a:r>
            <a:r>
              <a:rPr lang="en-US" dirty="0" smtClean="0"/>
              <a:t>: Dec 1941Hitler’s armies surrounded its 3,000,000 inhabitants cut off by the Germans. People suffer from hunger; thousands die every day of starvation and the intense cold. </a:t>
            </a:r>
          </a:p>
          <a:p>
            <a:endParaRPr lang="en-US" b="1" dirty="0" smtClean="0"/>
          </a:p>
          <a:p>
            <a:r>
              <a:rPr lang="en-US" b="1" dirty="0" smtClean="0"/>
              <a:t>KIEV (UKRAINE)</a:t>
            </a:r>
          </a:p>
          <a:p>
            <a:r>
              <a:rPr lang="en-US" b="1" dirty="0" smtClean="0"/>
              <a:t>KHARKOV (WEST OF STALINGRAD)</a:t>
            </a:r>
          </a:p>
          <a:p>
            <a:r>
              <a:rPr lang="en-US" b="1" dirty="0" smtClean="0"/>
              <a:t>SMOLENSK (WEST OF MOSCOW)</a:t>
            </a:r>
            <a:r>
              <a:rPr lang="en-US" dirty="0" smtClean="0"/>
              <a:t>: </a:t>
            </a:r>
          </a:p>
          <a:p>
            <a:endParaRPr lang="en-US" u="sng" dirty="0" smtClean="0"/>
          </a:p>
          <a:p>
            <a:r>
              <a:rPr lang="en-US" u="sng" dirty="0" smtClean="0"/>
              <a:t>USSR’s Economic Base</a:t>
            </a:r>
            <a:r>
              <a:rPr lang="en-US" dirty="0" smtClean="0"/>
              <a:t>: 60% of Russian coal and pig-iron production (over ½ the out-put of steel)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W/Russia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Autumn Rains and ‘General Winter’</a:t>
            </a:r>
            <a:r>
              <a:rPr lang="en-US" dirty="0" smtClean="0"/>
              <a:t>: </a:t>
            </a:r>
          </a:p>
          <a:p>
            <a:r>
              <a:rPr lang="en-US" dirty="0" smtClean="0"/>
              <a:t>	-coldest winter in ½ a century</a:t>
            </a:r>
          </a:p>
          <a:p>
            <a:r>
              <a:rPr lang="en-US" dirty="0" smtClean="0"/>
              <a:t>	-dirt roads became quagmire bogging down machines and men</a:t>
            </a:r>
          </a:p>
          <a:p>
            <a:r>
              <a:rPr lang="en-US" dirty="0" smtClean="0"/>
              <a:t>	-soldiers froze to death</a:t>
            </a:r>
          </a:p>
          <a:p>
            <a:r>
              <a:rPr lang="en-US" u="sng" dirty="0" smtClean="0"/>
              <a:t>Stalin’s ‘Scorched Earth’ Policy</a:t>
            </a:r>
            <a:r>
              <a:rPr lang="en-US" dirty="0" smtClean="0"/>
              <a:t>: Russians poison wells, slaughter livestock, crops in flames. They wanted to make sure that the Germans had no food or shelter.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66" y="0"/>
            <a:ext cx="2760133" cy="1714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76767"/>
            <a:ext cx="5651500" cy="612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Horrible Histories – Stalingrad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http://www.youtube.com/watch?v=OUX7mAeeF04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Counter-Attack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MOSCOW</a:t>
            </a:r>
            <a:r>
              <a:rPr lang="en-US" dirty="0" smtClean="0"/>
              <a:t>: the Russian winter halted the Germans – they smashed into Russian barbed wire and trenches dug by civilians near the city</a:t>
            </a:r>
          </a:p>
          <a:p>
            <a:r>
              <a:rPr lang="en-US" b="1" dirty="0" smtClean="0"/>
              <a:t>TECHNOLOGY</a:t>
            </a:r>
            <a:r>
              <a:rPr lang="en-US" dirty="0" smtClean="0"/>
              <a:t>: amasses new tanks – T34 tanks – wide tracks, excellent reliability</a:t>
            </a:r>
          </a:p>
          <a:p>
            <a:r>
              <a:rPr lang="en-US" b="1" dirty="0" smtClean="0"/>
              <a:t>SOVIET RESERVES</a:t>
            </a:r>
            <a:r>
              <a:rPr lang="en-US" dirty="0" smtClean="0"/>
              <a:t>: 100 Soviet divisions</a:t>
            </a:r>
          </a:p>
          <a:p>
            <a:r>
              <a:rPr lang="en-US" b="1" dirty="0" smtClean="0"/>
              <a:t>GERMAN DEAD</a:t>
            </a:r>
            <a:r>
              <a:rPr lang="en-US" dirty="0" smtClean="0"/>
              <a:t>: 1,000,000 (Soviet losses 3x that number)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174</TotalTime>
  <Words>460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Eastern Front: Another of Hitler’s Mistakes</vt:lpstr>
      <vt:lpstr>Background Events: </vt:lpstr>
      <vt:lpstr>Barbarossa – “Red Beard”</vt:lpstr>
      <vt:lpstr>PowerPoint Presentation</vt:lpstr>
      <vt:lpstr>Germany Successes in the 1st 6 months </vt:lpstr>
      <vt:lpstr>The Problem W/Russia</vt:lpstr>
      <vt:lpstr>PowerPoint Presentation</vt:lpstr>
      <vt:lpstr>Horrible Histories – Stalingrad Stores</vt:lpstr>
      <vt:lpstr>Russian Counter-Attack</vt:lpstr>
      <vt:lpstr>Spring 1942 – A New Plan</vt:lpstr>
      <vt:lpstr>PowerPoint Presentation</vt:lpstr>
      <vt:lpstr>Battle of Stalingrad – Sept 1, 1942-February 1943</vt:lpstr>
      <vt:lpstr>Are We the Baddies?</vt:lpstr>
      <vt:lpstr>Continued….</vt:lpstr>
      <vt:lpstr>General Von Paulus</vt:lpstr>
      <vt:lpstr>Congratulations: You are a Stalin-Grad</vt:lpstr>
      <vt:lpstr>Battle of Stalingrad – History Channel</vt:lpstr>
    </vt:vector>
  </TitlesOfParts>
  <Company>Penticton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Front: Another of Hitler’s Mistake</dc:title>
  <dc:creator>Jeff  Fitton</dc:creator>
  <cp:lastModifiedBy>Windows User</cp:lastModifiedBy>
  <cp:revision>10</cp:revision>
  <cp:lastPrinted>2014-05-05T05:02:04Z</cp:lastPrinted>
  <dcterms:created xsi:type="dcterms:W3CDTF">2014-05-05T02:09:00Z</dcterms:created>
  <dcterms:modified xsi:type="dcterms:W3CDTF">2017-01-13T20:39:59Z</dcterms:modified>
</cp:coreProperties>
</file>