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1.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40" r:id="rId79"/>
    <p:sldId id="341" r:id="rId80"/>
    <p:sldId id="342" r:id="rId81"/>
    <p:sldId id="343" r:id="rId82"/>
    <p:sldId id="344" r:id="rId83"/>
    <p:sldId id="345" r:id="rId84"/>
    <p:sldId id="346" r:id="rId85"/>
    <p:sldId id="347" r:id="rId86"/>
    <p:sldId id="348" r:id="rId87"/>
    <p:sldId id="349" r:id="rId8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14" d="100"/>
          <a:sy n="114" d="100"/>
        </p:scale>
        <p:origin x="714"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7F61A0-B860-6C45-8A3A-7BDECFD9C4E8}" type="datetimeFigureOut">
              <a:rPr lang="en-US" smtClean="0"/>
              <a:t>11/17/2017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6AA04B-CF25-264C-AD60-4B55ED1B73B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ln>
            <a:miter lim="800000"/>
            <a:headEnd/>
            <a:tailEnd/>
          </a:ln>
        </p:spPr>
        <p:txBody>
          <a:bodyPr/>
          <a:lstStyle/>
          <a:p>
            <a:fld id="{7327CAEA-8F35-BE4B-AF65-C339B090159D}" type="slidenum">
              <a:rPr lang="en-US"/>
              <a:pPr/>
              <a:t>2</a:t>
            </a:fld>
            <a:endParaRPr lang="en-US"/>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72" name="Rectangle 3"/>
          <p:cNvSpPr>
            <a:spLocks noGrp="1" noChangeArrowheads="1"/>
          </p:cNvSpPr>
          <p:nvPr>
            <p:ph type="body" idx="1"/>
          </p:nvPr>
        </p:nvSpPr>
        <p:spPr bwMode="auto">
          <a:noFill/>
        </p:spPr>
        <p:txBody>
          <a:bodyPr/>
          <a:lstStyle/>
          <a:p>
            <a:pPr eaLnBrk="1" hangingPunct="1">
              <a:spcBef>
                <a:spcPct val="0"/>
              </a:spcBef>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D710A32F-28DF-E946-BD2B-77472DD7D5F4}" type="slidenum">
              <a:rPr lang="en-US"/>
              <a:pPr/>
              <a:t>20</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a:lstStyle/>
          <a:p>
            <a:pPr eaLnBrk="1" hangingPunct="1">
              <a:spcBef>
                <a:spcPct val="0"/>
              </a:spcBef>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fld id="{5BE7EEBF-9D72-BC49-9526-5462E70BEDC8}" type="slidenum">
              <a:rPr lang="en-US"/>
              <a:pPr/>
              <a:t>29</a:t>
            </a:fld>
            <a:endParaRPr lang="en-US"/>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a:lstStyle/>
          <a:p>
            <a:pPr eaLnBrk="1" hangingPunct="1">
              <a:spcBef>
                <a:spcPct val="0"/>
              </a:spcBef>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ln>
            <a:miter lim="800000"/>
            <a:headEnd/>
            <a:tailEnd/>
          </a:ln>
        </p:spPr>
        <p:txBody>
          <a:bodyPr/>
          <a:lstStyle/>
          <a:p>
            <a:fld id="{9F6E8C86-609E-0E47-9C3E-C56C61062FF0}" type="slidenum">
              <a:rPr lang="en-US"/>
              <a:pPr/>
              <a:t>30</a:t>
            </a:fld>
            <a:endParaRPr 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a:lstStyle/>
          <a:p>
            <a:pPr eaLnBrk="1" hangingPunct="1">
              <a:spcBef>
                <a:spcPct val="0"/>
              </a:spcBef>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a:lstStyle/>
          <a:p>
            <a:fld id="{C39E6688-A9AC-1144-9BD9-97D32E77774C}" type="slidenum">
              <a:rPr lang="en-US"/>
              <a:pPr/>
              <a:t>31</a:t>
            </a:fld>
            <a:endParaRPr lang="en-US"/>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a:lstStyle/>
          <a:p>
            <a:pPr eaLnBrk="1" hangingPunct="1">
              <a:spcBef>
                <a:spcPct val="0"/>
              </a:spcBef>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pPr eaLnBrk="1" hangingPunct="1"/>
            <a:endParaRPr lang="en-US"/>
          </a:p>
        </p:txBody>
      </p:sp>
      <p:sp>
        <p:nvSpPr>
          <p:cNvPr id="69636" name="Slide Number Placeholder 3"/>
          <p:cNvSpPr>
            <a:spLocks noGrp="1"/>
          </p:cNvSpPr>
          <p:nvPr>
            <p:ph type="sldNum" sz="quarter" idx="5"/>
          </p:nvPr>
        </p:nvSpPr>
        <p:spPr bwMode="auto">
          <a:noFill/>
          <a:ln>
            <a:miter lim="800000"/>
            <a:headEnd/>
            <a:tailEnd/>
          </a:ln>
        </p:spPr>
        <p:txBody>
          <a:bodyPr/>
          <a:lstStyle/>
          <a:p>
            <a:fld id="{CAB5EDEE-ECDB-7041-9027-AFE903D58415}" type="slidenum">
              <a:rPr lang="en-GB"/>
              <a:pPr/>
              <a:t>33</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a:lstStyle/>
          <a:p>
            <a:fld id="{50AD0604-508C-1B4A-BFD9-80C0F315DDFE}" type="slidenum">
              <a:rPr lang="en-US"/>
              <a:pPr/>
              <a:t>34</a:t>
            </a:fld>
            <a:endParaRPr lang="en-US"/>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a:lstStyle/>
          <a:p>
            <a:pPr eaLnBrk="1" hangingPunct="1">
              <a:spcBef>
                <a:spcPct val="0"/>
              </a:spcBef>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pPr eaLnBrk="1" hangingPunct="1"/>
            <a:endParaRPr lang="en-US"/>
          </a:p>
        </p:txBody>
      </p:sp>
      <p:sp>
        <p:nvSpPr>
          <p:cNvPr id="77828" name="Slide Number Placeholder 3"/>
          <p:cNvSpPr>
            <a:spLocks noGrp="1"/>
          </p:cNvSpPr>
          <p:nvPr>
            <p:ph type="sldNum" sz="quarter" idx="5"/>
          </p:nvPr>
        </p:nvSpPr>
        <p:spPr bwMode="auto">
          <a:noFill/>
          <a:ln>
            <a:miter lim="800000"/>
            <a:headEnd/>
            <a:tailEnd/>
          </a:ln>
        </p:spPr>
        <p:txBody>
          <a:bodyPr/>
          <a:lstStyle/>
          <a:p>
            <a:fld id="{CAC0580A-1F49-244E-B09E-8F19DEDF7661}" type="slidenum">
              <a:rPr lang="en-GB"/>
              <a:pPr/>
              <a:t>39</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a:lstStyle/>
          <a:p>
            <a:pPr eaLnBrk="1" hangingPunct="1"/>
            <a:endParaRPr lang="en-US"/>
          </a:p>
        </p:txBody>
      </p:sp>
      <p:sp>
        <p:nvSpPr>
          <p:cNvPr id="80900" name="Slide Number Placeholder 3"/>
          <p:cNvSpPr>
            <a:spLocks noGrp="1"/>
          </p:cNvSpPr>
          <p:nvPr>
            <p:ph type="sldNum" sz="quarter" idx="5"/>
          </p:nvPr>
        </p:nvSpPr>
        <p:spPr bwMode="auto">
          <a:noFill/>
          <a:ln>
            <a:miter lim="800000"/>
            <a:headEnd/>
            <a:tailEnd/>
          </a:ln>
        </p:spPr>
        <p:txBody>
          <a:bodyPr/>
          <a:lstStyle/>
          <a:p>
            <a:fld id="{ABEDEB42-EC05-B74F-BF70-0513A607F3D9}" type="slidenum">
              <a:rPr lang="en-GB"/>
              <a:pPr/>
              <a:t>42</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a:lstStyle/>
          <a:p>
            <a:pPr eaLnBrk="1" hangingPunct="1"/>
            <a:endParaRPr lang="en-US"/>
          </a:p>
        </p:txBody>
      </p:sp>
      <p:sp>
        <p:nvSpPr>
          <p:cNvPr id="82948" name="Slide Number Placeholder 3"/>
          <p:cNvSpPr>
            <a:spLocks noGrp="1"/>
          </p:cNvSpPr>
          <p:nvPr>
            <p:ph type="sldNum" sz="quarter" idx="5"/>
          </p:nvPr>
        </p:nvSpPr>
        <p:spPr bwMode="auto">
          <a:noFill/>
          <a:ln>
            <a:miter lim="800000"/>
            <a:headEnd/>
            <a:tailEnd/>
          </a:ln>
        </p:spPr>
        <p:txBody>
          <a:bodyPr/>
          <a:lstStyle/>
          <a:p>
            <a:fld id="{B9E3AFDD-3763-6F47-92B3-6F877F0AC34F}" type="slidenum">
              <a:rPr lang="en-GB"/>
              <a:pPr/>
              <a:t>43</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pPr eaLnBrk="1" hangingPunct="1"/>
            <a:endParaRPr lang="en-US"/>
          </a:p>
        </p:txBody>
      </p:sp>
      <p:sp>
        <p:nvSpPr>
          <p:cNvPr id="84996" name="Slide Number Placeholder 3"/>
          <p:cNvSpPr>
            <a:spLocks noGrp="1"/>
          </p:cNvSpPr>
          <p:nvPr>
            <p:ph type="sldNum" sz="quarter" idx="5"/>
          </p:nvPr>
        </p:nvSpPr>
        <p:spPr bwMode="auto">
          <a:noFill/>
          <a:ln>
            <a:miter lim="800000"/>
            <a:headEnd/>
            <a:tailEnd/>
          </a:ln>
        </p:spPr>
        <p:txBody>
          <a:bodyPr/>
          <a:lstStyle/>
          <a:p>
            <a:fld id="{DDDF7AD7-76F3-8440-A8E5-2991544C422A}" type="slidenum">
              <a:rPr lang="en-GB"/>
              <a:pPr/>
              <a:t>44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ln>
            <a:miter lim="800000"/>
            <a:headEnd/>
            <a:tailEnd/>
          </a:ln>
        </p:spPr>
        <p:txBody>
          <a:bodyPr/>
          <a:lstStyle/>
          <a:p>
            <a:fld id="{D3F72BC4-5612-0B46-A0EE-EE87D122D30D}" type="slidenum">
              <a:rPr lang="en-US"/>
              <a:pPr/>
              <a:t>5</a:t>
            </a:fld>
            <a:endParaRPr lang="en-US"/>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92" name="Rectangle 3"/>
          <p:cNvSpPr>
            <a:spLocks noGrp="1" noChangeArrowheads="1"/>
          </p:cNvSpPr>
          <p:nvPr>
            <p:ph type="body" idx="1"/>
          </p:nvPr>
        </p:nvSpPr>
        <p:spPr bwMode="auto">
          <a:noFill/>
        </p:spPr>
        <p:txBody>
          <a:bodyPr/>
          <a:lstStyle/>
          <a:p>
            <a:pPr eaLnBrk="1" hangingPunct="1">
              <a:spcBef>
                <a:spcPct val="0"/>
              </a:spcBef>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a:lstStyle/>
          <a:p>
            <a:fld id="{7694B214-F1E8-DF48-97DD-D5A514A351F8}" type="slidenum">
              <a:rPr lang="en-US"/>
              <a:pPr/>
              <a:t>46</a:t>
            </a:fld>
            <a:endParaRPr lang="en-US"/>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a:lstStyle/>
          <a:p>
            <a:pPr eaLnBrk="1" hangingPunct="1">
              <a:spcBef>
                <a:spcPct val="0"/>
              </a:spcBef>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a:lstStyle/>
          <a:p>
            <a:pPr eaLnBrk="1" hangingPunct="1"/>
            <a:endParaRPr lang="en-US"/>
          </a:p>
        </p:txBody>
      </p:sp>
      <p:sp>
        <p:nvSpPr>
          <p:cNvPr id="94212" name="Slide Number Placeholder 3"/>
          <p:cNvSpPr>
            <a:spLocks noGrp="1"/>
          </p:cNvSpPr>
          <p:nvPr>
            <p:ph type="sldNum" sz="quarter" idx="5"/>
          </p:nvPr>
        </p:nvSpPr>
        <p:spPr bwMode="auto">
          <a:noFill/>
          <a:ln>
            <a:miter lim="800000"/>
            <a:headEnd/>
            <a:tailEnd/>
          </a:ln>
        </p:spPr>
        <p:txBody>
          <a:bodyPr/>
          <a:lstStyle/>
          <a:p>
            <a:fld id="{9CDE680E-F67F-6645-8469-C417070C25AF}" type="slidenum">
              <a:rPr lang="en-GB"/>
              <a:pPr/>
              <a:t>49</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a:lstStyle/>
          <a:p>
            <a:pPr eaLnBrk="1" hangingPunct="1"/>
            <a:endParaRPr lang="en-US"/>
          </a:p>
        </p:txBody>
      </p:sp>
      <p:sp>
        <p:nvSpPr>
          <p:cNvPr id="99332" name="Slide Number Placeholder 3"/>
          <p:cNvSpPr>
            <a:spLocks noGrp="1"/>
          </p:cNvSpPr>
          <p:nvPr>
            <p:ph type="sldNum" sz="quarter" idx="5"/>
          </p:nvPr>
        </p:nvSpPr>
        <p:spPr bwMode="auto">
          <a:noFill/>
          <a:ln>
            <a:miter lim="800000"/>
            <a:headEnd/>
            <a:tailEnd/>
          </a:ln>
        </p:spPr>
        <p:txBody>
          <a:bodyPr/>
          <a:lstStyle/>
          <a:p>
            <a:fld id="{ACBFBE2D-C2A6-EA4F-9547-9CFF39458836}" type="slidenum">
              <a:rPr lang="en-GB"/>
              <a:pPr/>
              <a:t>50</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a:lstStyle/>
          <a:p>
            <a:pPr eaLnBrk="1" hangingPunct="1"/>
            <a:endParaRPr lang="en-US"/>
          </a:p>
        </p:txBody>
      </p:sp>
      <p:sp>
        <p:nvSpPr>
          <p:cNvPr id="103428" name="Slide Number Placeholder 3"/>
          <p:cNvSpPr>
            <a:spLocks noGrp="1"/>
          </p:cNvSpPr>
          <p:nvPr>
            <p:ph type="sldNum" sz="quarter" idx="5"/>
          </p:nvPr>
        </p:nvSpPr>
        <p:spPr bwMode="auto">
          <a:noFill/>
          <a:ln>
            <a:miter lim="800000"/>
            <a:headEnd/>
            <a:tailEnd/>
          </a:ln>
        </p:spPr>
        <p:txBody>
          <a:bodyPr/>
          <a:lstStyle/>
          <a:p>
            <a:fld id="{E81D096C-AB40-814B-944C-369EA6AEA039}" type="slidenum">
              <a:rPr lang="en-GB"/>
              <a:pPr/>
              <a:t>51</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a:lstStyle/>
          <a:p>
            <a:pPr eaLnBrk="1" hangingPunct="1"/>
            <a:endParaRPr lang="en-US"/>
          </a:p>
        </p:txBody>
      </p:sp>
      <p:sp>
        <p:nvSpPr>
          <p:cNvPr id="107524" name="Slide Number Placeholder 3"/>
          <p:cNvSpPr>
            <a:spLocks noGrp="1"/>
          </p:cNvSpPr>
          <p:nvPr>
            <p:ph type="sldNum" sz="quarter" idx="5"/>
          </p:nvPr>
        </p:nvSpPr>
        <p:spPr bwMode="auto">
          <a:noFill/>
          <a:ln>
            <a:miter lim="800000"/>
            <a:headEnd/>
            <a:tailEnd/>
          </a:ln>
        </p:spPr>
        <p:txBody>
          <a:bodyPr/>
          <a:lstStyle/>
          <a:p>
            <a:fld id="{ACD56B8B-ACEC-4246-8E4E-02E3F3DEFA80}" type="slidenum">
              <a:rPr lang="en-GB"/>
              <a:pPr/>
              <a:t>52</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ln>
            <a:miter lim="800000"/>
            <a:headEnd/>
            <a:tailEnd/>
          </a:ln>
        </p:spPr>
        <p:txBody>
          <a:bodyPr/>
          <a:lstStyle/>
          <a:p>
            <a:fld id="{26AA0566-6FBF-8748-8206-D458AC40EC57}" type="slidenum">
              <a:rPr lang="en-GB"/>
              <a:pPr/>
              <a:t>56</a:t>
            </a:fld>
            <a:endParaRPr lang="en-GB"/>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2" name="Rectangle 3"/>
          <p:cNvSpPr>
            <a:spLocks noGrp="1" noChangeArrowheads="1"/>
          </p:cNvSpPr>
          <p:nvPr>
            <p:ph type="body" idx="1"/>
          </p:nvPr>
        </p:nvSpPr>
        <p:spPr bwMode="auto">
          <a:noFill/>
        </p:spPr>
        <p:txBody>
          <a:bodyPr/>
          <a:lstStyle/>
          <a:p>
            <a:pPr eaLnBrk="1" hangingPunct="1"/>
            <a:r>
              <a:rPr lang="en-GB"/>
              <a:t>Remember that the black dots represent the work of the </a:t>
            </a:r>
            <a:r>
              <a:rPr lang="en-GB" sz="1000"/>
              <a:t>Einsatzgruppen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a:lstStyle/>
          <a:p>
            <a:pPr eaLnBrk="1" hangingPunct="1"/>
            <a:endParaRPr lang="en-US"/>
          </a:p>
        </p:txBody>
      </p:sp>
      <p:sp>
        <p:nvSpPr>
          <p:cNvPr id="139268" name="Slide Number Placeholder 3"/>
          <p:cNvSpPr>
            <a:spLocks noGrp="1"/>
          </p:cNvSpPr>
          <p:nvPr>
            <p:ph type="sldNum" sz="quarter" idx="5"/>
          </p:nvPr>
        </p:nvSpPr>
        <p:spPr bwMode="auto">
          <a:noFill/>
          <a:ln>
            <a:miter lim="800000"/>
            <a:headEnd/>
            <a:tailEnd/>
          </a:ln>
        </p:spPr>
        <p:txBody>
          <a:bodyPr/>
          <a:lstStyle/>
          <a:p>
            <a:fld id="{1D4C3140-8F08-304E-82D5-520BED2FA1BB}" type="slidenum">
              <a:rPr lang="en-GB"/>
              <a:pPr/>
              <a:t>78</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a:lstStyle/>
          <a:p>
            <a:pPr eaLnBrk="1" hangingPunct="1"/>
            <a:endParaRPr lang="en-US"/>
          </a:p>
        </p:txBody>
      </p:sp>
      <p:sp>
        <p:nvSpPr>
          <p:cNvPr id="143364" name="Slide Number Placeholder 3"/>
          <p:cNvSpPr>
            <a:spLocks noGrp="1"/>
          </p:cNvSpPr>
          <p:nvPr>
            <p:ph type="sldNum" sz="quarter" idx="5"/>
          </p:nvPr>
        </p:nvSpPr>
        <p:spPr bwMode="auto">
          <a:noFill/>
          <a:ln>
            <a:miter lim="800000"/>
            <a:headEnd/>
            <a:tailEnd/>
          </a:ln>
        </p:spPr>
        <p:txBody>
          <a:bodyPr/>
          <a:lstStyle/>
          <a:p>
            <a:fld id="{30E2DED4-5784-634E-A56F-284F16214EF7}" type="slidenum">
              <a:rPr lang="en-GB"/>
              <a:pPr/>
              <a:t>79</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bwMode="auto">
          <a:noFill/>
          <a:ln>
            <a:miter lim="800000"/>
            <a:headEnd/>
            <a:tailEnd/>
          </a:ln>
        </p:spPr>
        <p:txBody>
          <a:bodyPr/>
          <a:lstStyle/>
          <a:p>
            <a:fld id="{543964AC-53D4-D249-A1F6-6682DC7B664B}" type="slidenum">
              <a:rPr lang="en-US"/>
              <a:pPr/>
              <a:t>80</a:t>
            </a:fld>
            <a:endParaRPr lang="en-US"/>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2" name="Rectangle 3"/>
          <p:cNvSpPr>
            <a:spLocks noGrp="1" noChangeArrowheads="1"/>
          </p:cNvSpPr>
          <p:nvPr>
            <p:ph type="body" idx="1"/>
          </p:nvPr>
        </p:nvSpPr>
        <p:spPr bwMode="auto">
          <a:noFill/>
        </p:spPr>
        <p:txBody>
          <a:bodyPr/>
          <a:lstStyle/>
          <a:p>
            <a:pPr eaLnBrk="1" hangingPunct="1">
              <a:spcBef>
                <a:spcPct val="0"/>
              </a:spcBef>
            </a:pP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bwMode="auto">
          <a:noFill/>
          <a:ln>
            <a:miter lim="800000"/>
            <a:headEnd/>
            <a:tailEnd/>
          </a:ln>
        </p:spPr>
        <p:txBody>
          <a:bodyPr/>
          <a:lstStyle/>
          <a:p>
            <a:fld id="{B1F5B7A3-0164-CB42-BA25-E28BDA99A2B2}" type="slidenum">
              <a:rPr lang="en-US"/>
              <a:pPr/>
              <a:t>81</a:t>
            </a:fld>
            <a:endParaRPr lang="en-US"/>
          </a:p>
        </p:txBody>
      </p:sp>
      <p:sp>
        <p:nvSpPr>
          <p:cNvPr id="147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60" name="Rectangle 3"/>
          <p:cNvSpPr>
            <a:spLocks noGrp="1" noChangeArrowheads="1"/>
          </p:cNvSpPr>
          <p:nvPr>
            <p:ph type="body" idx="1"/>
          </p:nvPr>
        </p:nvSpPr>
        <p:spPr bwMode="auto">
          <a:noFill/>
        </p:spPr>
        <p:txBody>
          <a:bodyPr/>
          <a:lstStyle/>
          <a:p>
            <a:pPr eaLnBrk="1" hangingPunct="1">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headEnd/>
            <a:tailEnd/>
          </a:ln>
        </p:spPr>
        <p:txBody>
          <a:bodyPr/>
          <a:lstStyle/>
          <a:p>
            <a:fld id="{06155BC8-DA9D-CD4D-969D-D42E786BC6ED}" type="slidenum">
              <a:rPr lang="en-US"/>
              <a:pPr/>
              <a:t>11</a:t>
            </a:fld>
            <a:endParaRPr lang="en-US"/>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a:lstStyle/>
          <a:p>
            <a:pPr eaLnBrk="1" hangingPunct="1">
              <a:spcBef>
                <a:spcPct val="0"/>
              </a:spcBef>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noFill/>
          <a:ln>
            <a:miter lim="800000"/>
            <a:headEnd/>
            <a:tailEnd/>
          </a:ln>
        </p:spPr>
        <p:txBody>
          <a:bodyPr/>
          <a:lstStyle/>
          <a:p>
            <a:fld id="{07DF5973-CDBC-1D44-B079-0A2DA709454E}" type="slidenum">
              <a:rPr lang="en-US"/>
              <a:pPr/>
              <a:t>82</a:t>
            </a:fld>
            <a:endParaRPr lang="en-US"/>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6" name="Rectangle 3"/>
          <p:cNvSpPr>
            <a:spLocks noGrp="1" noChangeArrowheads="1"/>
          </p:cNvSpPr>
          <p:nvPr>
            <p:ph type="body" idx="1"/>
          </p:nvPr>
        </p:nvSpPr>
        <p:spPr bwMode="auto">
          <a:noFill/>
        </p:spPr>
        <p:txBody>
          <a:bodyPr/>
          <a:lstStyle/>
          <a:p>
            <a:pPr eaLnBrk="1" hangingPunct="1">
              <a:spcBef>
                <a:spcPct val="0"/>
              </a:spcBef>
            </a:pP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noFill/>
          <a:ln>
            <a:miter lim="800000"/>
            <a:headEnd/>
            <a:tailEnd/>
          </a:ln>
        </p:spPr>
        <p:txBody>
          <a:bodyPr/>
          <a:lstStyle/>
          <a:p>
            <a:fld id="{16EE1F1D-927C-FF40-B4F9-3DE91518FD54}" type="slidenum">
              <a:rPr lang="en-US"/>
              <a:pPr/>
              <a:t>83</a:t>
            </a:fld>
            <a:endParaRPr lang="en-US"/>
          </a:p>
        </p:txBody>
      </p:sp>
      <p:sp>
        <p:nvSpPr>
          <p:cNvPr id="153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04" name="Rectangle 3"/>
          <p:cNvSpPr>
            <a:spLocks noGrp="1" noChangeArrowheads="1"/>
          </p:cNvSpPr>
          <p:nvPr>
            <p:ph type="body" idx="1"/>
          </p:nvPr>
        </p:nvSpPr>
        <p:spPr bwMode="auto">
          <a:noFill/>
        </p:spPr>
        <p:txBody>
          <a:bodyPr/>
          <a:lstStyle/>
          <a:p>
            <a:pPr eaLnBrk="1" hangingPunct="1">
              <a:spcBef>
                <a:spcPct val="0"/>
              </a:spcBef>
            </a:pP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noFill/>
          <a:ln>
            <a:miter lim="800000"/>
            <a:headEnd/>
            <a:tailEnd/>
          </a:ln>
        </p:spPr>
        <p:txBody>
          <a:bodyPr/>
          <a:lstStyle/>
          <a:p>
            <a:fld id="{B21EA8C3-4F41-9143-925E-62095AB912A3}" type="slidenum">
              <a:rPr lang="en-US"/>
              <a:pPr/>
              <a:t>84</a:t>
            </a:fld>
            <a:endParaRPr lang="en-US"/>
          </a:p>
        </p:txBody>
      </p:sp>
      <p:sp>
        <p:nvSpPr>
          <p:cNvPr id="155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5652" name="Rectangle 3"/>
          <p:cNvSpPr>
            <a:spLocks noGrp="1" noChangeArrowheads="1"/>
          </p:cNvSpPr>
          <p:nvPr>
            <p:ph type="body" idx="1"/>
          </p:nvPr>
        </p:nvSpPr>
        <p:spPr bwMode="auto">
          <a:noFill/>
        </p:spPr>
        <p:txBody>
          <a:bodyPr/>
          <a:lstStyle/>
          <a:p>
            <a:pPr eaLnBrk="1" hangingPunct="1">
              <a:spcBef>
                <a:spcPct val="0"/>
              </a:spcBef>
            </a:pP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noFill/>
          <a:ln>
            <a:miter lim="800000"/>
            <a:headEnd/>
            <a:tailEnd/>
          </a:ln>
        </p:spPr>
        <p:txBody>
          <a:bodyPr/>
          <a:lstStyle/>
          <a:p>
            <a:fld id="{7D94E458-0A44-754A-9199-CE8D7661631B}" type="slidenum">
              <a:rPr lang="en-US"/>
              <a:pPr/>
              <a:t>85</a:t>
            </a:fld>
            <a:endParaRPr lang="en-US"/>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7700" name="Rectangle 3"/>
          <p:cNvSpPr>
            <a:spLocks noGrp="1" noChangeArrowheads="1"/>
          </p:cNvSpPr>
          <p:nvPr>
            <p:ph type="body" idx="1"/>
          </p:nvPr>
        </p:nvSpPr>
        <p:spPr bwMode="auto">
          <a:noFill/>
        </p:spPr>
        <p:txBody>
          <a:bodyPr/>
          <a:lstStyle/>
          <a:p>
            <a:pPr eaLnBrk="1" hangingPunct="1">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a:lstStyle/>
          <a:p>
            <a:fld id="{C21D600C-1FA9-E440-9351-1CA4C05C46C9}" type="slidenum">
              <a:rPr lang="en-US"/>
              <a:pPr/>
              <a:t>12</a:t>
            </a:fld>
            <a:endParaRPr lang="en-US"/>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a:lstStyle/>
          <a:p>
            <a:pPr eaLnBrk="1" hangingPunct="1">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eaLnBrk="1" hangingPunct="1"/>
            <a:endParaRPr lang="en-US"/>
          </a:p>
        </p:txBody>
      </p:sp>
      <p:sp>
        <p:nvSpPr>
          <p:cNvPr id="34820" name="Slide Number Placeholder 3"/>
          <p:cNvSpPr>
            <a:spLocks noGrp="1"/>
          </p:cNvSpPr>
          <p:nvPr>
            <p:ph type="sldNum" sz="quarter" idx="5"/>
          </p:nvPr>
        </p:nvSpPr>
        <p:spPr bwMode="auto">
          <a:noFill/>
          <a:ln>
            <a:miter lim="800000"/>
            <a:headEnd/>
            <a:tailEnd/>
          </a:ln>
        </p:spPr>
        <p:txBody>
          <a:bodyPr/>
          <a:lstStyle/>
          <a:p>
            <a:fld id="{24A4DCE1-A7F8-C44F-AA9D-1019D6DF4E55}" type="slidenum">
              <a:rPr lang="en-GB"/>
              <a:pPr/>
              <a:t>14</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a:lstStyle/>
          <a:p>
            <a:fld id="{E4727DDB-5499-1B4D-9B75-116056E8A49F}" type="slidenum">
              <a:rPr lang="en-US"/>
              <a:pPr/>
              <a:t>15</a:t>
            </a:fld>
            <a:endParaRPr lang="en-US"/>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a:lstStyle/>
          <a:p>
            <a:pPr eaLnBrk="1" hangingPunct="1">
              <a:spcBef>
                <a:spcPct val="0"/>
              </a:spcBef>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a:lstStyle/>
          <a:p>
            <a:fld id="{39959602-2DC7-2642-B940-36357915D77B}" type="slidenum">
              <a:rPr lang="en-US"/>
              <a:pPr/>
              <a:t>16</a:t>
            </a:fld>
            <a:endParaRPr lang="en-US"/>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a:lstStyle/>
          <a:p>
            <a:pPr eaLnBrk="1" hangingPunct="1">
              <a:spcBef>
                <a:spcPct val="0"/>
              </a:spcBef>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a:lstStyle/>
          <a:p>
            <a:fld id="{61280A00-6ED9-524A-9109-5E5B47DC7008}" type="slidenum">
              <a:rPr lang="en-US"/>
              <a:pPr/>
              <a:t>17</a:t>
            </a:fld>
            <a:endParaRPr lang="en-US"/>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a:lstStyle/>
          <a:p>
            <a:pPr eaLnBrk="1" hangingPunct="1">
              <a:spcBef>
                <a:spcPct val="0"/>
              </a:spcBef>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a:lstStyle/>
          <a:p>
            <a:fld id="{4617CEF1-8048-FB47-87B2-E7264395EAE2}" type="slidenum">
              <a:rPr lang="en-US"/>
              <a:pPr/>
              <a:t>18</a:t>
            </a:fld>
            <a:endParaRPr lang="en-US"/>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a:lstStyle/>
          <a:p>
            <a:pPr eaLnBrk="1" hangingPunct="1">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903421-0B56-AE45-94A5-E450EAA90293}"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ED3DC-3DFC-4743-8E42-0D8029E5CE2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903421-0B56-AE45-94A5-E450EAA90293}"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ED3DC-3DFC-4743-8E42-0D8029E5CE2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903421-0B56-AE45-94A5-E450EAA90293}"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ED3DC-3DFC-4743-8E42-0D8029E5CE2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85900"/>
            <a:ext cx="38100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5900"/>
            <a:ext cx="38100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endParaRPr lang="en-US"/>
          </a:p>
        </p:txBody>
      </p:sp>
      <p:sp>
        <p:nvSpPr>
          <p:cNvPr id="6" name="Rectangle 13"/>
          <p:cNvSpPr>
            <a:spLocks noGrp="1" noChangeArrowheads="1"/>
          </p:cNvSpPr>
          <p:nvPr>
            <p:ph type="ftr" sz="quarter" idx="11"/>
          </p:nvPr>
        </p:nvSpPr>
        <p:spPr>
          <a:ln/>
        </p:spPr>
        <p:txBody>
          <a:bodyPr/>
          <a:lstStyle>
            <a:lvl1pPr>
              <a:defRPr/>
            </a:lvl1pPr>
          </a:lstStyle>
          <a:p>
            <a:endParaRPr lang="en-US"/>
          </a:p>
        </p:txBody>
      </p:sp>
      <p:sp>
        <p:nvSpPr>
          <p:cNvPr id="7" name="Rectangle 14"/>
          <p:cNvSpPr>
            <a:spLocks noGrp="1" noChangeArrowheads="1"/>
          </p:cNvSpPr>
          <p:nvPr>
            <p:ph type="sldNum" sz="quarter" idx="12"/>
          </p:nvPr>
        </p:nvSpPr>
        <p:spPr>
          <a:ln/>
        </p:spPr>
        <p:txBody>
          <a:bodyPr/>
          <a:lstStyle>
            <a:lvl1pPr>
              <a:defRPr/>
            </a:lvl1pPr>
          </a:lstStyle>
          <a:p>
            <a:fld id="{B73F4B61-C50B-134A-AB32-AC6C8CE3CAB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endParaRPr lang="en-US"/>
          </a:p>
        </p:txBody>
      </p:sp>
      <p:sp>
        <p:nvSpPr>
          <p:cNvPr id="6" name="Rectangle 13"/>
          <p:cNvSpPr>
            <a:spLocks noGrp="1" noChangeArrowheads="1"/>
          </p:cNvSpPr>
          <p:nvPr>
            <p:ph type="ftr" sz="quarter" idx="11"/>
          </p:nvPr>
        </p:nvSpPr>
        <p:spPr>
          <a:ln/>
        </p:spPr>
        <p:txBody>
          <a:bodyPr/>
          <a:lstStyle>
            <a:lvl1pPr>
              <a:defRPr/>
            </a:lvl1pPr>
          </a:lstStyle>
          <a:p>
            <a:endParaRPr lang="en-US"/>
          </a:p>
        </p:txBody>
      </p:sp>
      <p:sp>
        <p:nvSpPr>
          <p:cNvPr id="7" name="Rectangle 14"/>
          <p:cNvSpPr>
            <a:spLocks noGrp="1" noChangeArrowheads="1"/>
          </p:cNvSpPr>
          <p:nvPr>
            <p:ph type="sldNum" sz="quarter" idx="12"/>
          </p:nvPr>
        </p:nvSpPr>
        <p:spPr>
          <a:ln/>
        </p:spPr>
        <p:txBody>
          <a:bodyPr/>
          <a:lstStyle>
            <a:lvl1pPr>
              <a:defRPr/>
            </a:lvl1pPr>
          </a:lstStyle>
          <a:p>
            <a:fld id="{BFEC878C-7607-9E42-9DA6-E7DA6109E4B1}"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00151"/>
            <a:ext cx="4038600" cy="3394472"/>
          </a:xfrm>
        </p:spPr>
        <p:txBody>
          <a:bodyPr/>
          <a:lstStyle/>
          <a:p>
            <a:pPr lvl="0"/>
            <a:endParaRPr lang="en-US" noProof="0" smtClean="0"/>
          </a:p>
        </p:txBody>
      </p:sp>
      <p:sp>
        <p:nvSpPr>
          <p:cNvPr id="5" name="Rectangle 12"/>
          <p:cNvSpPr>
            <a:spLocks noGrp="1" noChangeArrowheads="1"/>
          </p:cNvSpPr>
          <p:nvPr>
            <p:ph type="dt" sz="half" idx="10"/>
          </p:nvPr>
        </p:nvSpPr>
        <p:spPr>
          <a:ln/>
        </p:spPr>
        <p:txBody>
          <a:bodyPr/>
          <a:lstStyle>
            <a:lvl1pPr>
              <a:defRPr/>
            </a:lvl1pPr>
          </a:lstStyle>
          <a:p>
            <a:endParaRPr lang="en-US"/>
          </a:p>
        </p:txBody>
      </p:sp>
      <p:sp>
        <p:nvSpPr>
          <p:cNvPr id="6" name="Rectangle 13"/>
          <p:cNvSpPr>
            <a:spLocks noGrp="1" noChangeArrowheads="1"/>
          </p:cNvSpPr>
          <p:nvPr>
            <p:ph type="ftr" sz="quarter" idx="11"/>
          </p:nvPr>
        </p:nvSpPr>
        <p:spPr>
          <a:ln/>
        </p:spPr>
        <p:txBody>
          <a:bodyPr/>
          <a:lstStyle>
            <a:lvl1pPr>
              <a:defRPr/>
            </a:lvl1pPr>
          </a:lstStyle>
          <a:p>
            <a:endParaRPr lang="en-US"/>
          </a:p>
        </p:txBody>
      </p:sp>
      <p:sp>
        <p:nvSpPr>
          <p:cNvPr id="7" name="Rectangle 14"/>
          <p:cNvSpPr>
            <a:spLocks noGrp="1" noChangeArrowheads="1"/>
          </p:cNvSpPr>
          <p:nvPr>
            <p:ph type="sldNum" sz="quarter" idx="12"/>
          </p:nvPr>
        </p:nvSpPr>
        <p:spPr>
          <a:ln/>
        </p:spPr>
        <p:txBody>
          <a:bodyPr/>
          <a:lstStyle>
            <a:lvl1pPr>
              <a:defRPr/>
            </a:lvl1pPr>
          </a:lstStyle>
          <a:p>
            <a:fld id="{5EFA3EAE-F74F-A548-AD6B-E90916F9E69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485900"/>
            <a:ext cx="3810000" cy="3086100"/>
          </a:xfrm>
        </p:spPr>
        <p:txBody>
          <a:bodyPr/>
          <a:lstStyle/>
          <a:p>
            <a:pPr lvl="0"/>
            <a:endParaRPr lang="en-US" noProof="0" smtClean="0"/>
          </a:p>
        </p:txBody>
      </p:sp>
      <p:sp>
        <p:nvSpPr>
          <p:cNvPr id="4" name="Text Placeholder 3"/>
          <p:cNvSpPr>
            <a:spLocks noGrp="1"/>
          </p:cNvSpPr>
          <p:nvPr>
            <p:ph type="body" sz="half" idx="2"/>
          </p:nvPr>
        </p:nvSpPr>
        <p:spPr>
          <a:xfrm>
            <a:off x="4648200" y="1485900"/>
            <a:ext cx="38100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en-GB"/>
          </a:p>
        </p:txBody>
      </p:sp>
      <p:sp>
        <p:nvSpPr>
          <p:cNvPr id="6" name="Rectangle 5"/>
          <p:cNvSpPr>
            <a:spLocks noGrp="1" noChangeArrowheads="1"/>
          </p:cNvSpPr>
          <p:nvPr>
            <p:ph type="ftr" sz="quarter" idx="11"/>
          </p:nvPr>
        </p:nvSpPr>
        <p:spPr/>
        <p:txBody>
          <a:bodyPr/>
          <a:lstStyle>
            <a:lvl1pPr>
              <a:defRPr/>
            </a:lvl1pPr>
          </a:lstStyle>
          <a:p>
            <a:endParaRPr lang="en-GB"/>
          </a:p>
        </p:txBody>
      </p:sp>
      <p:sp>
        <p:nvSpPr>
          <p:cNvPr id="7" name="Rectangle 6"/>
          <p:cNvSpPr>
            <a:spLocks noGrp="1" noChangeArrowheads="1"/>
          </p:cNvSpPr>
          <p:nvPr>
            <p:ph type="sldNum" sz="quarter" idx="12"/>
          </p:nvPr>
        </p:nvSpPr>
        <p:spPr/>
        <p:txBody>
          <a:bodyPr/>
          <a:lstStyle>
            <a:lvl1pPr>
              <a:defRPr/>
            </a:lvl1pPr>
          </a:lstStyle>
          <a:p>
            <a:fld id="{3F3E42C8-03A3-A74E-AA85-56901AC6ED3F}" type="slidenum">
              <a:rPr lang="en-GB"/>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485900"/>
            <a:ext cx="7772400" cy="3086100"/>
          </a:xfrm>
        </p:spPr>
        <p:txBody>
          <a:bodyPr/>
          <a:lstStyle/>
          <a:p>
            <a:pPr lvl="0"/>
            <a:endParaRPr lang="en-US" noProof="0"/>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0D425025-F68A-144E-B941-AAA324C2B35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903421-0B56-AE45-94A5-E450EAA90293}"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ED3DC-3DFC-4743-8E42-0D8029E5CE2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903421-0B56-AE45-94A5-E450EAA90293}"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ED3DC-3DFC-4743-8E42-0D8029E5CE2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903421-0B56-AE45-94A5-E450EAA90293}"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ED3DC-3DFC-4743-8E42-0D8029E5CE2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903421-0B56-AE45-94A5-E450EAA90293}" type="datetimeFigureOut">
              <a:rPr lang="en-US" smtClean="0"/>
              <a:t>11/17/2017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4ED3DC-3DFC-4743-8E42-0D8029E5CE2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903421-0B56-AE45-94A5-E450EAA90293}" type="datetimeFigureOut">
              <a:rPr lang="en-US" smtClean="0"/>
              <a:t>11/17/2017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4ED3DC-3DFC-4743-8E42-0D8029E5CE2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03421-0B56-AE45-94A5-E450EAA90293}" type="datetimeFigureOut">
              <a:rPr lang="en-US" smtClean="0"/>
              <a:t>11/17/2017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4ED3DC-3DFC-4743-8E42-0D8029E5CE2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03421-0B56-AE45-94A5-E450EAA90293}"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ED3DC-3DFC-4743-8E42-0D8029E5CE2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03421-0B56-AE45-94A5-E450EAA90293}"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ED3DC-3DFC-4743-8E42-0D8029E5CE2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A903421-0B56-AE45-94A5-E450EAA90293}" type="datetimeFigureOut">
              <a:rPr lang="en-US" smtClean="0"/>
              <a:t>11/17/2017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54ED3DC-3DFC-4743-8E42-0D8029E5CE2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images.google.com/imgres?imgurl=http://www.volkermord.com/freehosting/wk-youth/Files/Swastika.jpg&amp;imgrefurl=http://www.volkermord.com/freehosting/wk-youth/SitePages/downloads.htm&amp;h=1024&amp;w=1280&amp;sz=360&amp;tbnid=8poUYzpnDCjTtM:&amp;tbnh=120&amp;tbnw=150&amp;hl=en&amp;start=82&amp;prev=/images?q=swastika&amp;start=80&amp;svnum=10&amp;hl=en&amp;lr=&amp;sa=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hyperlink" Target="http://www.ushmm.org/museum/exhibit/online/phistories/viewmedia/phi_fset.php?MediaId=113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images.google.com/imgres?imgurl=www.streport.com/files/holocaust/pics/GOEBBELS.GIF&amp;imgrefurl=http://www.streport.com/files/holocaust/GOEBBELS.GIF.html&amp;h=453&amp;w=357&amp;sz=86&amp;tbnid=oVEkEIkkLOgJ:&amp;tbnh=123&amp;tbnw=96&amp;prev=/images?q=%22Joseph+Goebbels%22&amp;hl=en&amp;lr=&amp;ie=UTF-8&amp;oe=UTF-8&amp;sa=N"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youtube.com/watch?v=SCj9RJU2Y1Y&amp;feature=related"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youtube.com/watch?v=3ZUVo6SSvds"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www.ushmm.org/museum/exhibit/online/phistories/viewmedia/phi_fset.php?MediaId=1174"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www.ushmm.org/museum/exhibit/online/phistories/viewmedia/phi_fset.php?MediaId=2871"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56.jpeg"/><Relationship Id="rId4" Type="http://schemas.openxmlformats.org/officeDocument/2006/relationships/hyperlink" Target="http://www.ushmm.org/museum/exhibit/online/phistories/viewmedia/phi_fset.php?MediaId=1087"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audio" Target="../media/audio1.bin"/><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audio" Target="../media/audio1.bin"/><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 Id="rId4" Type="http://schemas.openxmlformats.org/officeDocument/2006/relationships/image" Target="../media/image79.png"/></Relationships>
</file>

<file path=ppt/slides/_rels/slide7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hyperlink" Target="http://www.youtube.com/watch?v=v4QH9hUso2Q"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hyperlink" Target="http://vimeo.com/31162159"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youtube.com/watch?v=NGNyc_LlJhs" TargetMode="Externa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youtube.com/watch?v=t4yoLd_sze4"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preventgenocide.org/law/convention/text.ht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hyperlink" Target="http://historywiz.com/holocaust-mm.htm" TargetMode="External"/><Relationship Id="rId2" Type="http://schemas.openxmlformats.org/officeDocument/2006/relationships/audio" Target="../media/audio2.bin"/><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
          <p:cNvSpPr>
            <a:spLocks noGrp="1" noChangeArrowheads="1"/>
          </p:cNvSpPr>
          <p:nvPr>
            <p:ph type="ctrTitle"/>
          </p:nvPr>
        </p:nvSpPr>
        <p:spPr>
          <a:xfrm>
            <a:off x="685800" y="1181100"/>
            <a:ext cx="7772400" cy="1619250"/>
          </a:xfrm>
        </p:spPr>
        <p:txBody>
          <a:bodyPr>
            <a:noAutofit/>
          </a:bodyPr>
          <a:lstStyle/>
          <a:p>
            <a:r>
              <a:rPr lang="en-US" sz="4000" b="1" dirty="0">
                <a:latin typeface="Heiti TC Light"/>
                <a:cs typeface="Heiti TC Light"/>
              </a:rPr>
              <a:t>The</a:t>
            </a:r>
            <a:r>
              <a:rPr lang="en-US" sz="4000" b="1" dirty="0" smtClean="0">
                <a:latin typeface="Heiti TC Light"/>
                <a:cs typeface="Heiti TC Light"/>
              </a:rPr>
              <a:t> 8 </a:t>
            </a:r>
            <a:r>
              <a:rPr lang="en-US" sz="4000" b="1" dirty="0">
                <a:latin typeface="Heiti TC Light"/>
                <a:cs typeface="Heiti TC Light"/>
              </a:rPr>
              <a:t>Stages of Genocide</a:t>
            </a:r>
            <a:r>
              <a:rPr lang="en-US" sz="4000" b="1" dirty="0" smtClean="0">
                <a:latin typeface="Heiti TC Light"/>
                <a:cs typeface="Heiti TC Light"/>
              </a:rPr>
              <a:t> &amp; </a:t>
            </a:r>
            <a:r>
              <a:rPr lang="en-US" sz="4000" b="1" dirty="0">
                <a:latin typeface="Heiti TC Light"/>
                <a:cs typeface="Heiti TC Light"/>
              </a:rPr>
              <a:t/>
            </a:r>
            <a:br>
              <a:rPr lang="en-US" sz="4000" b="1" dirty="0">
                <a:latin typeface="Heiti TC Light"/>
                <a:cs typeface="Heiti TC Light"/>
              </a:rPr>
            </a:br>
            <a:r>
              <a:rPr lang="en-US" sz="4000" b="1" dirty="0">
                <a:latin typeface="Heiti TC Light"/>
                <a:cs typeface="Heiti TC Light"/>
              </a:rPr>
              <a:t>The</a:t>
            </a:r>
            <a:r>
              <a:rPr lang="en-US" sz="4000" b="1" dirty="0" smtClean="0">
                <a:latin typeface="Heiti TC Light"/>
                <a:cs typeface="Heiti TC Light"/>
              </a:rPr>
              <a:t> Holocaust</a:t>
            </a:r>
            <a:endParaRPr lang="en-US" sz="4000" b="1" dirty="0">
              <a:latin typeface="Heiti TC Light"/>
              <a:cs typeface="Heiti TC Light"/>
            </a:endParaRPr>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434579"/>
            <a:ext cx="8229600" cy="384571"/>
          </a:xfrm>
        </p:spPr>
        <p:txBody>
          <a:bodyPr>
            <a:noAutofit/>
          </a:bodyPr>
          <a:lstStyle/>
          <a:p>
            <a:r>
              <a:rPr lang="en-US" sz="2800" dirty="0" smtClean="0">
                <a:latin typeface="Heiti TC Light"/>
                <a:cs typeface="Heiti TC Light"/>
              </a:rPr>
              <a:t>Harassment</a:t>
            </a:r>
            <a:endParaRPr lang="en-US" sz="2800" dirty="0">
              <a:latin typeface="Heiti TC Light"/>
              <a:cs typeface="Heiti TC Light"/>
            </a:endParaRPr>
          </a:p>
        </p:txBody>
      </p:sp>
      <p:sp>
        <p:nvSpPr>
          <p:cNvPr id="24579" name="Rectangle 3"/>
          <p:cNvSpPr>
            <a:spLocks noGrp="1" noChangeArrowheads="1"/>
          </p:cNvSpPr>
          <p:nvPr>
            <p:ph type="body" idx="1"/>
          </p:nvPr>
        </p:nvSpPr>
        <p:spPr>
          <a:xfrm>
            <a:off x="228600" y="971550"/>
            <a:ext cx="2819400" cy="1676400"/>
          </a:xfrm>
        </p:spPr>
        <p:txBody>
          <a:bodyPr>
            <a:normAutofit/>
          </a:bodyPr>
          <a:lstStyle/>
          <a:p>
            <a:r>
              <a:rPr lang="en-US" sz="1600" dirty="0">
                <a:latin typeface="Heiti TC Light"/>
                <a:cs typeface="Heiti TC Light"/>
              </a:rPr>
              <a:t>Harassment followed the limitations on the civil rights of Jewish citizens.</a:t>
            </a:r>
          </a:p>
        </p:txBody>
      </p:sp>
      <p:pic>
        <p:nvPicPr>
          <p:cNvPr id="24580" name="Picture 5" descr="the classroom"/>
          <p:cNvPicPr>
            <a:picLocks noChangeAspect="1" noChangeArrowheads="1"/>
          </p:cNvPicPr>
          <p:nvPr/>
        </p:nvPicPr>
        <p:blipFill>
          <a:blip r:embed="rId2"/>
          <a:srcRect/>
          <a:stretch>
            <a:fillRect/>
          </a:stretch>
        </p:blipFill>
        <p:spPr bwMode="auto">
          <a:xfrm>
            <a:off x="2971800" y="971550"/>
            <a:ext cx="4114799" cy="3446703"/>
          </a:xfrm>
          <a:prstGeom prst="rect">
            <a:avLst/>
          </a:prstGeom>
          <a:noFill/>
          <a:ln w="9525">
            <a:noFill/>
            <a:miter lim="800000"/>
            <a:headEnd/>
            <a:tailEnd/>
          </a:ln>
        </p:spPr>
      </p:pic>
      <p:sp>
        <p:nvSpPr>
          <p:cNvPr id="24581" name="Text Box 6"/>
          <p:cNvSpPr txBox="1">
            <a:spLocks noChangeArrowheads="1"/>
          </p:cNvSpPr>
          <p:nvPr/>
        </p:nvSpPr>
        <p:spPr bwMode="auto">
          <a:xfrm>
            <a:off x="2971800" y="4397573"/>
            <a:ext cx="4114799" cy="307777"/>
          </a:xfrm>
          <a:prstGeom prst="rect">
            <a:avLst/>
          </a:prstGeom>
          <a:noFill/>
          <a:ln w="12700" cap="sq">
            <a:noFill/>
            <a:miter lim="800000"/>
            <a:headEnd type="none" w="sm" len="sm"/>
            <a:tailEnd type="none" w="sm" len="sm"/>
          </a:ln>
        </p:spPr>
        <p:txBody>
          <a:bodyPr wrap="square">
            <a:prstTxWarp prst="textNoShape">
              <a:avLst/>
            </a:prstTxWarp>
            <a:spAutoFit/>
          </a:bodyPr>
          <a:lstStyle/>
          <a:p>
            <a:pPr algn="ctr">
              <a:spcBef>
                <a:spcPct val="50000"/>
              </a:spcBef>
            </a:pPr>
            <a:r>
              <a:rPr lang="en-US" sz="1400" b="0" dirty="0">
                <a:latin typeface="Heiti TC Light"/>
                <a:cs typeface="Heiti TC Light"/>
              </a:rPr>
              <a:t>Jewish children humiliated in the classroom.</a:t>
            </a:r>
          </a:p>
        </p:txBody>
      </p:sp>
      <p:sp>
        <p:nvSpPr>
          <p:cNvPr id="6"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7"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CLASSIFICATION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457200" y="361950"/>
            <a:ext cx="8229600" cy="552450"/>
          </a:xfrm>
        </p:spPr>
        <p:txBody>
          <a:bodyPr>
            <a:normAutofit/>
          </a:bodyPr>
          <a:lstStyle/>
          <a:p>
            <a:pPr eaLnBrk="1" hangingPunct="1"/>
            <a:r>
              <a:rPr lang="en-US" sz="2800" dirty="0">
                <a:latin typeface="Heiti TC Light"/>
                <a:cs typeface="Heiti TC Light"/>
              </a:rPr>
              <a:t>Stage 2: Symbolization</a:t>
            </a:r>
          </a:p>
        </p:txBody>
      </p:sp>
      <p:sp>
        <p:nvSpPr>
          <p:cNvPr id="25603" name="Text Box 3"/>
          <p:cNvSpPr txBox="1">
            <a:spLocks noChangeArrowheads="1"/>
          </p:cNvSpPr>
          <p:nvPr/>
        </p:nvSpPr>
        <p:spPr bwMode="auto">
          <a:xfrm>
            <a:off x="685800" y="954196"/>
            <a:ext cx="7924800" cy="3370154"/>
          </a:xfrm>
          <a:prstGeom prst="rect">
            <a:avLst/>
          </a:prstGeom>
          <a:noFill/>
          <a:ln w="9525">
            <a:noFill/>
            <a:miter lim="800000"/>
            <a:headEnd/>
            <a:tailEnd/>
          </a:ln>
        </p:spPr>
        <p:txBody>
          <a:bodyPr wrap="square">
            <a:prstTxWarp prst="textNoShape">
              <a:avLst/>
            </a:prstTxWarp>
            <a:spAutoFit/>
          </a:bodyPr>
          <a:lstStyle/>
          <a:p>
            <a:pPr>
              <a:spcBef>
                <a:spcPct val="50000"/>
              </a:spcBef>
              <a:buFont typeface="Wingdings" pitchFamily="4" charset="2"/>
              <a:buChar char="q"/>
            </a:pPr>
            <a:r>
              <a:rPr lang="en-US" dirty="0">
                <a:latin typeface="Garamond" pitchFamily="18" charset="0"/>
              </a:rPr>
              <a:t> </a:t>
            </a:r>
            <a:r>
              <a:rPr lang="en-US" sz="1600" dirty="0">
                <a:latin typeface="Heiti TC Light"/>
                <a:cs typeface="Heiti TC Light"/>
              </a:rPr>
              <a:t>Names: “Jew”, “German”, “Hutu”, “Tutsi”.</a:t>
            </a:r>
          </a:p>
          <a:p>
            <a:pPr>
              <a:spcBef>
                <a:spcPct val="50000"/>
              </a:spcBef>
              <a:buFont typeface="Wingdings" pitchFamily="4" charset="2"/>
              <a:buChar char="q"/>
            </a:pPr>
            <a:r>
              <a:rPr lang="en-US" sz="1600" dirty="0">
                <a:latin typeface="Heiti TC Light"/>
                <a:cs typeface="Heiti TC Light"/>
              </a:rPr>
              <a:t> Languages. </a:t>
            </a:r>
          </a:p>
          <a:p>
            <a:pPr>
              <a:spcBef>
                <a:spcPct val="50000"/>
              </a:spcBef>
              <a:buFont typeface="Wingdings" pitchFamily="4" charset="2"/>
              <a:buChar char="q"/>
            </a:pPr>
            <a:r>
              <a:rPr lang="en-US" sz="1600" dirty="0">
                <a:latin typeface="Heiti TC Light"/>
                <a:cs typeface="Heiti TC Light"/>
              </a:rPr>
              <a:t> Types of dress.    </a:t>
            </a:r>
          </a:p>
          <a:p>
            <a:pPr>
              <a:spcBef>
                <a:spcPct val="50000"/>
              </a:spcBef>
              <a:buFont typeface="Wingdings" pitchFamily="4" charset="2"/>
              <a:buChar char="q"/>
            </a:pPr>
            <a:r>
              <a:rPr lang="en-US" sz="1600" dirty="0">
                <a:latin typeface="Heiti TC Light"/>
                <a:cs typeface="Heiti TC Light"/>
              </a:rPr>
              <a:t>Group uniforms: Nazi Swastika armbands</a:t>
            </a:r>
          </a:p>
          <a:p>
            <a:pPr>
              <a:spcBef>
                <a:spcPct val="50000"/>
              </a:spcBef>
              <a:buFont typeface="Wingdings" pitchFamily="4" charset="2"/>
              <a:buNone/>
            </a:pPr>
            <a:endParaRPr lang="en-US" sz="1600" dirty="0" smtClean="0">
              <a:latin typeface="Heiti TC Light"/>
              <a:cs typeface="Heiti TC Light"/>
            </a:endParaRPr>
          </a:p>
          <a:p>
            <a:pPr>
              <a:spcBef>
                <a:spcPct val="50000"/>
              </a:spcBef>
            </a:pPr>
            <a:endParaRPr lang="en-US" sz="1600" dirty="0" smtClean="0">
              <a:latin typeface="Heiti TC Light"/>
              <a:cs typeface="Heiti TC Light"/>
            </a:endParaRPr>
          </a:p>
          <a:p>
            <a:pPr>
              <a:spcBef>
                <a:spcPct val="50000"/>
              </a:spcBef>
              <a:buFont typeface="Wingdings" pitchFamily="4" charset="2"/>
              <a:buChar char="q"/>
            </a:pPr>
            <a:r>
              <a:rPr lang="en-US" sz="1600" dirty="0" smtClean="0">
                <a:latin typeface="Heiti TC Light"/>
                <a:cs typeface="Heiti TC Light"/>
              </a:rPr>
              <a:t> Colors </a:t>
            </a:r>
            <a:r>
              <a:rPr lang="en-US" sz="1600" dirty="0">
                <a:latin typeface="Heiti TC Light"/>
                <a:cs typeface="Heiti TC Light"/>
              </a:rPr>
              <a:t>and religious symbols:</a:t>
            </a:r>
          </a:p>
          <a:p>
            <a:pPr lvl="2">
              <a:spcBef>
                <a:spcPct val="50000"/>
              </a:spcBef>
              <a:buFontTx/>
              <a:buChar char="•"/>
            </a:pPr>
            <a:r>
              <a:rPr lang="en-US" sz="1600" dirty="0">
                <a:latin typeface="Heiti TC Light"/>
                <a:ea typeface="ヒラギノ角ゴ Pro W3" pitchFamily="4" charset="-128"/>
                <a:cs typeface="Heiti TC Light"/>
              </a:rPr>
              <a:t>Yellow </a:t>
            </a:r>
            <a:r>
              <a:rPr lang="en-US" sz="1600" dirty="0" smtClean="0">
                <a:latin typeface="Heiti TC Light"/>
                <a:ea typeface="ヒラギノ角ゴ Pro W3" pitchFamily="4" charset="-128"/>
                <a:cs typeface="Heiti TC Light"/>
              </a:rPr>
              <a:t>stars </a:t>
            </a:r>
            <a:r>
              <a:rPr lang="en-US" sz="1600" dirty="0">
                <a:latin typeface="Heiti TC Light"/>
                <a:ea typeface="ヒラギノ角ゴ Pro W3" pitchFamily="4" charset="-128"/>
                <a:cs typeface="Heiti TC Light"/>
              </a:rPr>
              <a:t>for Jews </a:t>
            </a:r>
          </a:p>
          <a:p>
            <a:pPr lvl="2">
              <a:spcBef>
                <a:spcPct val="50000"/>
              </a:spcBef>
              <a:buFontTx/>
              <a:buChar char="•"/>
            </a:pPr>
            <a:r>
              <a:rPr lang="en-US" sz="1600" dirty="0">
                <a:latin typeface="Heiti TC Light"/>
                <a:ea typeface="ヒラギノ角ゴ Pro W3" pitchFamily="4" charset="-128"/>
                <a:cs typeface="Heiti TC Light"/>
              </a:rPr>
              <a:t>Blue checked scarf Eastern Zone in Cambodia</a:t>
            </a:r>
            <a:r>
              <a:rPr lang="en-US" dirty="0">
                <a:latin typeface="Garamond" pitchFamily="18" charset="0"/>
                <a:ea typeface="ヒラギノ角ゴ Pro W3" pitchFamily="4" charset="-128"/>
              </a:rPr>
              <a:t> </a:t>
            </a:r>
          </a:p>
        </p:txBody>
      </p:sp>
      <p:pic>
        <p:nvPicPr>
          <p:cNvPr id="25605" name="Picture 5" descr="Swastika">
            <a:hlinkClick r:id="rId3"/>
          </p:cNvPr>
          <p:cNvPicPr>
            <a:picLocks noChangeAspect="1" noChangeArrowheads="1"/>
          </p:cNvPicPr>
          <p:nvPr/>
        </p:nvPicPr>
        <p:blipFill>
          <a:blip r:embed="rId4"/>
          <a:srcRect/>
          <a:stretch>
            <a:fillRect/>
          </a:stretch>
        </p:blipFill>
        <p:spPr bwMode="auto">
          <a:xfrm>
            <a:off x="6858000" y="914400"/>
            <a:ext cx="1447800" cy="1085850"/>
          </a:xfrm>
          <a:prstGeom prst="rect">
            <a:avLst/>
          </a:prstGeom>
          <a:noFill/>
          <a:ln w="9525">
            <a:noFill/>
            <a:miter lim="800000"/>
            <a:headEnd/>
            <a:tailEnd/>
          </a:ln>
        </p:spPr>
      </p:pic>
      <p:pic>
        <p:nvPicPr>
          <p:cNvPr id="25606" name="Picture 6" descr="_40754411_star_203_ap"/>
          <p:cNvPicPr>
            <a:picLocks noChangeAspect="1" noChangeArrowheads="1"/>
          </p:cNvPicPr>
          <p:nvPr/>
        </p:nvPicPr>
        <p:blipFill>
          <a:blip r:embed="rId5"/>
          <a:srcRect/>
          <a:stretch>
            <a:fillRect/>
          </a:stretch>
        </p:blipFill>
        <p:spPr bwMode="auto">
          <a:xfrm>
            <a:off x="6553200" y="2962275"/>
            <a:ext cx="2057400" cy="1200150"/>
          </a:xfrm>
          <a:prstGeom prst="rect">
            <a:avLst/>
          </a:prstGeom>
          <a:noFill/>
          <a:ln w="9525">
            <a:noFill/>
            <a:miter lim="800000"/>
            <a:headEnd/>
            <a:tailEnd/>
          </a:ln>
        </p:spPr>
      </p:pic>
      <p:sp>
        <p:nvSpPr>
          <p:cNvPr id="7"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8"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SYMBOLIZATION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457200" y="419100"/>
            <a:ext cx="8229600" cy="552450"/>
          </a:xfrm>
        </p:spPr>
        <p:txBody>
          <a:bodyPr>
            <a:normAutofit/>
          </a:bodyPr>
          <a:lstStyle/>
          <a:p>
            <a:pPr eaLnBrk="1" hangingPunct="1"/>
            <a:r>
              <a:rPr lang="en-US" sz="2800" dirty="0">
                <a:latin typeface="Heiti TC Light"/>
                <a:cs typeface="Heiti TC Light"/>
              </a:rPr>
              <a:t>Symbolization</a:t>
            </a:r>
            <a:r>
              <a:rPr lang="en-US" sz="2800" dirty="0" smtClean="0">
                <a:latin typeface="Heiti TC Light"/>
                <a:cs typeface="Heiti TC Light"/>
              </a:rPr>
              <a:t> in Nazi Germany</a:t>
            </a:r>
            <a:endParaRPr lang="en-US" sz="2800" dirty="0">
              <a:latin typeface="Heiti TC Light"/>
              <a:cs typeface="Heiti TC Light"/>
            </a:endParaRPr>
          </a:p>
        </p:txBody>
      </p:sp>
      <p:pic>
        <p:nvPicPr>
          <p:cNvPr id="27651" name="Picture 3" descr="reisepassp2"/>
          <p:cNvPicPr>
            <a:picLocks noChangeAspect="1" noChangeArrowheads="1"/>
          </p:cNvPicPr>
          <p:nvPr/>
        </p:nvPicPr>
        <p:blipFill>
          <a:blip r:embed="rId3"/>
          <a:srcRect/>
          <a:stretch>
            <a:fillRect/>
          </a:stretch>
        </p:blipFill>
        <p:spPr bwMode="auto">
          <a:xfrm>
            <a:off x="2287660" y="1962150"/>
            <a:ext cx="2059059" cy="2346721"/>
          </a:xfrm>
          <a:prstGeom prst="rect">
            <a:avLst/>
          </a:prstGeom>
          <a:noFill/>
          <a:ln w="9525">
            <a:noFill/>
            <a:miter lim="800000"/>
            <a:headEnd/>
            <a:tailEnd/>
          </a:ln>
        </p:spPr>
      </p:pic>
      <p:sp>
        <p:nvSpPr>
          <p:cNvPr id="27652" name="Rectangle 4"/>
          <p:cNvSpPr>
            <a:spLocks noChangeArrowheads="1"/>
          </p:cNvSpPr>
          <p:nvPr/>
        </p:nvSpPr>
        <p:spPr bwMode="auto">
          <a:xfrm>
            <a:off x="3998913" y="2434829"/>
            <a:ext cx="184666" cy="369332"/>
          </a:xfrm>
          <a:prstGeom prst="rect">
            <a:avLst/>
          </a:prstGeom>
          <a:noFill/>
          <a:ln w="9525">
            <a:noFill/>
            <a:miter lim="800000"/>
            <a:headEnd/>
            <a:tailEnd/>
          </a:ln>
        </p:spPr>
        <p:txBody>
          <a:bodyPr wrap="none" anchor="ctr">
            <a:prstTxWarp prst="textNoShape">
              <a:avLst/>
            </a:prstTxWarp>
            <a:spAutoFit/>
          </a:bodyPr>
          <a:lstStyle/>
          <a:p>
            <a:pPr eaLnBrk="1" hangingPunct="1"/>
            <a:endParaRPr lang="en-US">
              <a:latin typeface="Garamond" pitchFamily="18" charset="0"/>
            </a:endParaRPr>
          </a:p>
        </p:txBody>
      </p:sp>
      <p:pic>
        <p:nvPicPr>
          <p:cNvPr id="27653" name="Picture 5" descr="reisepassp1"/>
          <p:cNvPicPr>
            <a:picLocks noChangeAspect="1" noChangeArrowheads="1"/>
          </p:cNvPicPr>
          <p:nvPr/>
        </p:nvPicPr>
        <p:blipFill>
          <a:blip r:embed="rId4"/>
          <a:srcRect/>
          <a:stretch>
            <a:fillRect/>
          </a:stretch>
        </p:blipFill>
        <p:spPr bwMode="auto">
          <a:xfrm>
            <a:off x="228600" y="1962150"/>
            <a:ext cx="2059059" cy="2346721"/>
          </a:xfrm>
          <a:prstGeom prst="rect">
            <a:avLst/>
          </a:prstGeom>
          <a:noFill/>
          <a:ln w="9525">
            <a:noFill/>
            <a:miter lim="800000"/>
            <a:headEnd/>
            <a:tailEnd/>
          </a:ln>
        </p:spPr>
      </p:pic>
      <p:sp>
        <p:nvSpPr>
          <p:cNvPr id="27654" name="Text Box 6"/>
          <p:cNvSpPr txBox="1">
            <a:spLocks noChangeArrowheads="1"/>
          </p:cNvSpPr>
          <p:nvPr/>
        </p:nvSpPr>
        <p:spPr bwMode="auto">
          <a:xfrm>
            <a:off x="228600" y="895350"/>
            <a:ext cx="4118119" cy="839204"/>
          </a:xfrm>
          <a:prstGeom prst="rect">
            <a:avLst/>
          </a:prstGeom>
          <a:noFill/>
          <a:ln w="9525">
            <a:noFill/>
            <a:miter lim="800000"/>
            <a:headEnd/>
            <a:tailEnd/>
          </a:ln>
        </p:spPr>
        <p:txBody>
          <a:bodyPr wrap="square">
            <a:prstTxWarp prst="textNoShape">
              <a:avLst/>
            </a:prstTxWarp>
            <a:spAutoFit/>
          </a:bodyPr>
          <a:lstStyle/>
          <a:p>
            <a:pPr algn="ctr">
              <a:lnSpc>
                <a:spcPct val="80000"/>
              </a:lnSpc>
              <a:spcBef>
                <a:spcPct val="50000"/>
              </a:spcBef>
            </a:pPr>
            <a:r>
              <a:rPr lang="en-US" sz="1600" dirty="0">
                <a:latin typeface="Heiti TC Light"/>
                <a:cs typeface="Heiti TC Light"/>
              </a:rPr>
              <a:t>Jewish Passport: “</a:t>
            </a:r>
            <a:r>
              <a:rPr lang="en-US" sz="1600" dirty="0" err="1">
                <a:latin typeface="Heiti TC Light"/>
                <a:cs typeface="Heiti TC Light"/>
              </a:rPr>
              <a:t>Reisepäss</a:t>
            </a:r>
            <a:r>
              <a:rPr lang="en-US" sz="1600" dirty="0">
                <a:latin typeface="Heiti TC Light"/>
                <a:cs typeface="Heiti TC Light"/>
              </a:rPr>
              <a:t>” </a:t>
            </a:r>
          </a:p>
          <a:p>
            <a:pPr algn="ctr">
              <a:lnSpc>
                <a:spcPct val="80000"/>
              </a:lnSpc>
              <a:spcBef>
                <a:spcPct val="50000"/>
              </a:spcBef>
            </a:pPr>
            <a:r>
              <a:rPr lang="en-US" sz="1600" dirty="0">
                <a:latin typeface="Heiti TC Light"/>
                <a:cs typeface="Heiti TC Light"/>
              </a:rPr>
              <a:t> Required to be carried by all Jews by 1938.  Preceded the yellow star. </a:t>
            </a:r>
          </a:p>
        </p:txBody>
      </p:sp>
      <p:sp>
        <p:nvSpPr>
          <p:cNvPr id="7"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8"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SYMBOLIZATION</a:t>
            </a:r>
            <a:endParaRPr lang="en-US" sz="2000" dirty="0">
              <a:solidFill>
                <a:srgbClr val="000000"/>
              </a:solidFill>
              <a:latin typeface="Heiti SC Medium"/>
              <a:cs typeface="Heiti SC Medium"/>
            </a:endParaRPr>
          </a:p>
        </p:txBody>
      </p:sp>
      <p:sp>
        <p:nvSpPr>
          <p:cNvPr id="9" name="Text Box 4"/>
          <p:cNvSpPr txBox="1">
            <a:spLocks noChangeArrowheads="1"/>
          </p:cNvSpPr>
          <p:nvPr/>
        </p:nvSpPr>
        <p:spPr bwMode="auto">
          <a:xfrm>
            <a:off x="4800600" y="971550"/>
            <a:ext cx="4114800" cy="830997"/>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1600" dirty="0">
                <a:latin typeface="Heiti TC Light"/>
                <a:cs typeface="Heiti TC Light"/>
              </a:rPr>
              <a:t>Nazis required the yellow Star of David emblem to be worn by nearly all Jews in Nazi-occupied Europe by 1941.</a:t>
            </a:r>
          </a:p>
        </p:txBody>
      </p:sp>
      <p:pic>
        <p:nvPicPr>
          <p:cNvPr id="11" name="Picture 6" descr="2boys"/>
          <p:cNvPicPr>
            <a:picLocks noChangeAspect="1" noChangeArrowheads="1"/>
          </p:cNvPicPr>
          <p:nvPr/>
        </p:nvPicPr>
        <p:blipFill>
          <a:blip r:embed="rId5"/>
          <a:srcRect/>
          <a:stretch>
            <a:fillRect/>
          </a:stretch>
        </p:blipFill>
        <p:spPr bwMode="auto">
          <a:xfrm>
            <a:off x="4574296" y="1809750"/>
            <a:ext cx="2359904" cy="1874042"/>
          </a:xfrm>
          <a:prstGeom prst="rect">
            <a:avLst/>
          </a:prstGeom>
          <a:noFill/>
          <a:ln w="9525">
            <a:noFill/>
            <a:miter lim="800000"/>
            <a:headEnd/>
            <a:tailEnd/>
          </a:ln>
        </p:spPr>
      </p:pic>
      <p:pic>
        <p:nvPicPr>
          <p:cNvPr id="12" name="Picture 7" descr="19420008000210"/>
          <p:cNvPicPr>
            <a:picLocks noChangeAspect="1" noChangeArrowheads="1"/>
          </p:cNvPicPr>
          <p:nvPr/>
        </p:nvPicPr>
        <p:blipFill>
          <a:blip r:embed="rId6">
            <a:clrChange>
              <a:clrFrom>
                <a:srgbClr val="FFFFFF"/>
              </a:clrFrom>
              <a:clrTo>
                <a:srgbClr val="FFFFFF">
                  <a:alpha val="0"/>
                </a:srgbClr>
              </a:clrTo>
            </a:clrChange>
            <a:alphaModFix/>
          </a:blip>
          <a:srcRect/>
          <a:stretch>
            <a:fillRect/>
          </a:stretch>
        </p:blipFill>
        <p:spPr bwMode="auto">
          <a:xfrm>
            <a:off x="6934200" y="1809750"/>
            <a:ext cx="2057400" cy="2057400"/>
          </a:xfrm>
          <a:prstGeom prst="rect">
            <a:avLst/>
          </a:prstGeom>
          <a:noFill/>
          <a:ln w="9525">
            <a:noFill/>
            <a:miter lim="800000"/>
            <a:headEnd/>
            <a:tailEnd/>
          </a:ln>
        </p:spPr>
      </p:pic>
      <p:pic>
        <p:nvPicPr>
          <p:cNvPr id="10" name="Picture 5" descr="Yellow sta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943600" y="2800350"/>
            <a:ext cx="20574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61950"/>
            <a:ext cx="8229600" cy="548879"/>
          </a:xfrm>
        </p:spPr>
        <p:txBody>
          <a:bodyPr>
            <a:normAutofit/>
          </a:bodyPr>
          <a:lstStyle/>
          <a:p>
            <a:r>
              <a:rPr lang="en-US" sz="2800" dirty="0">
                <a:latin typeface="Heiti TC Light"/>
                <a:cs typeface="Heiti TC Light"/>
              </a:rPr>
              <a:t>The Nuremberg Race Laws</a:t>
            </a:r>
          </a:p>
        </p:txBody>
      </p:sp>
      <p:sp>
        <p:nvSpPr>
          <p:cNvPr id="31747" name="Rectangle 3"/>
          <p:cNvSpPr>
            <a:spLocks noGrp="1" noChangeArrowheads="1"/>
          </p:cNvSpPr>
          <p:nvPr>
            <p:ph type="body" idx="1"/>
          </p:nvPr>
        </p:nvSpPr>
        <p:spPr>
          <a:xfrm>
            <a:off x="228600" y="819150"/>
            <a:ext cx="8686800" cy="3809999"/>
          </a:xfrm>
        </p:spPr>
        <p:txBody>
          <a:bodyPr>
            <a:normAutofit/>
          </a:bodyPr>
          <a:lstStyle/>
          <a:p>
            <a:r>
              <a:rPr lang="en-US" sz="1730" b="1" u="sng" dirty="0">
                <a:latin typeface="Heiti TC Light"/>
                <a:cs typeface="Heiti TC Light"/>
              </a:rPr>
              <a:t>The Nuremberg Race Laws of 1935:</a:t>
            </a:r>
            <a:r>
              <a:rPr lang="en-US" sz="1730" dirty="0">
                <a:latin typeface="Heiti TC Light"/>
                <a:cs typeface="Heiti TC Light"/>
              </a:rPr>
              <a:t>  </a:t>
            </a:r>
          </a:p>
          <a:p>
            <a:pPr lvl="1"/>
            <a:r>
              <a:rPr lang="en-US" sz="1730" dirty="0">
                <a:latin typeface="Heiti TC Light"/>
                <a:cs typeface="Heiti TC Light"/>
              </a:rPr>
              <a:t>Deprived Jews of rights of citizenship </a:t>
            </a:r>
          </a:p>
          <a:p>
            <a:pPr lvl="1"/>
            <a:r>
              <a:rPr lang="en-US" sz="1730" dirty="0">
                <a:latin typeface="Heiti TC Light"/>
                <a:cs typeface="Heiti TC Light"/>
              </a:rPr>
              <a:t>Prohibited marriage or sexual relations with </a:t>
            </a:r>
            <a:r>
              <a:rPr lang="en-US" sz="1730" dirty="0" smtClean="0">
                <a:latin typeface="Heiti TC Light"/>
                <a:cs typeface="Heiti TC Light"/>
              </a:rPr>
              <a:t>Aryans</a:t>
            </a:r>
          </a:p>
          <a:p>
            <a:pPr lvl="1"/>
            <a:r>
              <a:rPr lang="en-US" sz="1730" dirty="0" smtClean="0">
                <a:latin typeface="Heiti TC Light"/>
                <a:cs typeface="Heiti TC Light"/>
              </a:rPr>
              <a:t>Prohibited employment of Aryans as household help</a:t>
            </a:r>
          </a:p>
          <a:p>
            <a:pPr lvl="1">
              <a:defRPr/>
            </a:pPr>
            <a:r>
              <a:rPr lang="en-US" sz="1730" dirty="0" smtClean="0">
                <a:latin typeface="Heiti TC Light"/>
                <a:cs typeface="Heiti TC Light"/>
              </a:rPr>
              <a:t>"The Law for the Protection of German Blood and German Honor" (prohibiting German- Jewish intermarriage)</a:t>
            </a:r>
          </a:p>
          <a:p>
            <a:pPr lvl="1">
              <a:defRPr/>
            </a:pPr>
            <a:r>
              <a:rPr lang="en-US" sz="1730" dirty="0" smtClean="0">
                <a:latin typeface="Heiti TC Light"/>
                <a:cs typeface="Heiti TC Light"/>
              </a:rPr>
              <a:t>"The Reich Citizenship Law" (designating Jews as subjects). </a:t>
            </a:r>
          </a:p>
          <a:p>
            <a:pPr lvl="1">
              <a:defRPr/>
            </a:pPr>
            <a:r>
              <a:rPr lang="en-US" sz="1730" dirty="0" smtClean="0">
                <a:latin typeface="Heiti TC Light"/>
                <a:cs typeface="Heiti TC Light"/>
              </a:rPr>
              <a:t>"The Law for the Protection of the Genetic Health of the German People" (requiring potential marriage partners to submit to a medical examination).</a:t>
            </a:r>
          </a:p>
          <a:p>
            <a:pPr lvl="2">
              <a:defRPr/>
            </a:pPr>
            <a:r>
              <a:rPr lang="en-US" sz="1730" dirty="0" smtClean="0">
                <a:latin typeface="Heiti TC Light"/>
                <a:cs typeface="Heiti TC Light"/>
              </a:rPr>
              <a:t>If they were disease free, they would be issued a "Certificate of Fitness to Marry." </a:t>
            </a:r>
          </a:p>
          <a:p>
            <a:pPr lvl="2">
              <a:defRPr/>
            </a:pPr>
            <a:r>
              <a:rPr lang="en-US" sz="1730" dirty="0" smtClean="0">
                <a:latin typeface="Heiti TC Light"/>
                <a:cs typeface="Heiti TC Light"/>
              </a:rPr>
              <a:t>The certificate was required in order to get a marriage license. </a:t>
            </a:r>
            <a:r>
              <a:rPr lang="en-US" sz="2286" dirty="0" smtClean="0">
                <a:latin typeface="Heiti TC Light"/>
                <a:cs typeface="Heiti TC Light"/>
              </a:rPr>
              <a:t> </a:t>
            </a:r>
            <a:r>
              <a:rPr lang="en-US" dirty="0" smtClean="0"/>
              <a:t> </a:t>
            </a:r>
            <a:endParaRPr lang="en-US" dirty="0"/>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SYMBOLIZATION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419100"/>
            <a:ext cx="7772400" cy="400050"/>
          </a:xfrm>
        </p:spPr>
        <p:txBody>
          <a:bodyPr>
            <a:noAutofit/>
          </a:bodyPr>
          <a:lstStyle/>
          <a:p>
            <a:pPr eaLnBrk="1" hangingPunct="1"/>
            <a:r>
              <a:rPr lang="en-US" sz="2800" dirty="0">
                <a:latin typeface="Heiti TC Light"/>
                <a:cs typeface="Heiti TC Light"/>
              </a:rPr>
              <a:t>Anti-Jewish Laws</a:t>
            </a:r>
          </a:p>
        </p:txBody>
      </p:sp>
      <p:sp>
        <p:nvSpPr>
          <p:cNvPr id="4099" name="Rectangle 3"/>
          <p:cNvSpPr>
            <a:spLocks noGrp="1" noChangeArrowheads="1"/>
          </p:cNvSpPr>
          <p:nvPr>
            <p:ph type="body" idx="1"/>
          </p:nvPr>
        </p:nvSpPr>
        <p:spPr>
          <a:xfrm>
            <a:off x="228600" y="819150"/>
            <a:ext cx="8686800" cy="3962400"/>
          </a:xfrm>
        </p:spPr>
        <p:txBody>
          <a:bodyPr>
            <a:normAutofit fontScale="85000" lnSpcReduction="20000"/>
          </a:bodyPr>
          <a:lstStyle/>
          <a:p>
            <a:pPr eaLnBrk="1" hangingPunct="1">
              <a:lnSpc>
                <a:spcPct val="90000"/>
              </a:lnSpc>
            </a:pPr>
            <a:r>
              <a:rPr lang="en-US" sz="2000" dirty="0">
                <a:latin typeface="Heiti TC Light"/>
                <a:cs typeface="Heiti TC Light"/>
              </a:rPr>
              <a:t>Jews were expelled from government </a:t>
            </a:r>
            <a:r>
              <a:rPr lang="en-US" sz="2000" dirty="0" smtClean="0">
                <a:latin typeface="Heiti TC Light"/>
                <a:cs typeface="Heiti TC Light"/>
              </a:rPr>
              <a:t>jobs</a:t>
            </a:r>
          </a:p>
          <a:p>
            <a:pPr eaLnBrk="1" hangingPunct="1">
              <a:lnSpc>
                <a:spcPct val="90000"/>
              </a:lnSpc>
            </a:pPr>
            <a:r>
              <a:rPr lang="en-US" sz="2000" dirty="0">
                <a:latin typeface="Heiti TC Light"/>
                <a:cs typeface="Heiti TC Light"/>
              </a:rPr>
              <a:t>Jews were prohibited from becoming lawyers</a:t>
            </a:r>
          </a:p>
          <a:p>
            <a:pPr eaLnBrk="1" hangingPunct="1">
              <a:lnSpc>
                <a:spcPct val="90000"/>
              </a:lnSpc>
            </a:pPr>
            <a:r>
              <a:rPr lang="en-US" sz="2000" dirty="0">
                <a:latin typeface="Heiti TC Light"/>
                <a:cs typeface="Heiti TC Light"/>
              </a:rPr>
              <a:t>Jewish children were prohibited from attending school &amp; Jewish college students were expelled</a:t>
            </a:r>
          </a:p>
          <a:p>
            <a:pPr eaLnBrk="1" hangingPunct="1">
              <a:lnSpc>
                <a:spcPct val="90000"/>
              </a:lnSpc>
            </a:pPr>
            <a:r>
              <a:rPr lang="en-US" sz="2000" dirty="0">
                <a:latin typeface="Heiti TC Light"/>
                <a:cs typeface="Heiti TC Light"/>
              </a:rPr>
              <a:t>Jews could not hire non-Jews</a:t>
            </a:r>
          </a:p>
          <a:p>
            <a:pPr eaLnBrk="1" hangingPunct="1">
              <a:lnSpc>
                <a:spcPct val="90000"/>
              </a:lnSpc>
            </a:pPr>
            <a:r>
              <a:rPr lang="en-US" sz="2000" dirty="0">
                <a:latin typeface="Heiti TC Light"/>
                <a:cs typeface="Heiti TC Light"/>
              </a:rPr>
              <a:t>Jews were fired from jobs in department stores and other types of businesses</a:t>
            </a:r>
          </a:p>
          <a:p>
            <a:pPr eaLnBrk="1" hangingPunct="1">
              <a:lnSpc>
                <a:spcPct val="90000"/>
              </a:lnSpc>
            </a:pPr>
            <a:r>
              <a:rPr lang="en-US" sz="2000" dirty="0">
                <a:latin typeface="Heiti TC Light"/>
                <a:cs typeface="Heiti TC Light"/>
              </a:rPr>
              <a:t>Jews could not marry non-Jews</a:t>
            </a:r>
          </a:p>
          <a:p>
            <a:pPr eaLnBrk="1" hangingPunct="1">
              <a:lnSpc>
                <a:spcPct val="90000"/>
              </a:lnSpc>
            </a:pPr>
            <a:r>
              <a:rPr lang="en-US" sz="2000" dirty="0">
                <a:latin typeface="Heiti TC Light"/>
                <a:cs typeface="Heiti TC Light"/>
              </a:rPr>
              <a:t>Jewish doctors could only treat Jewish patients</a:t>
            </a:r>
          </a:p>
          <a:p>
            <a:pPr eaLnBrk="1" hangingPunct="1">
              <a:lnSpc>
                <a:spcPct val="90000"/>
              </a:lnSpc>
            </a:pPr>
            <a:r>
              <a:rPr lang="en-US" sz="2000" dirty="0">
                <a:latin typeface="Heiti TC Light"/>
                <a:cs typeface="Heiti TC Light"/>
              </a:rPr>
              <a:t>Jewish businesses were confiscated</a:t>
            </a:r>
          </a:p>
          <a:p>
            <a:pPr eaLnBrk="1" hangingPunct="1">
              <a:lnSpc>
                <a:spcPct val="90000"/>
              </a:lnSpc>
            </a:pPr>
            <a:r>
              <a:rPr lang="en-US" sz="2000" dirty="0">
                <a:latin typeface="Heiti TC Light"/>
                <a:cs typeface="Heiti TC Light"/>
              </a:rPr>
              <a:t>Food was rationed, curfews imposed &amp; Jews were forced to live in certain areas </a:t>
            </a:r>
          </a:p>
          <a:p>
            <a:pPr eaLnBrk="1" hangingPunct="1">
              <a:lnSpc>
                <a:spcPct val="90000"/>
              </a:lnSpc>
            </a:pPr>
            <a:r>
              <a:rPr lang="en-US" sz="2000" dirty="0">
                <a:latin typeface="Heiti TC Light"/>
                <a:cs typeface="Heiti TC Light"/>
              </a:rPr>
              <a:t>Jews were forced to wear the yellow star of David whenever they were in the </a:t>
            </a:r>
            <a:r>
              <a:rPr lang="en-US" sz="2000" dirty="0" smtClean="0">
                <a:latin typeface="Heiti TC Light"/>
                <a:cs typeface="Heiti TC Light"/>
              </a:rPr>
              <a:t>street</a:t>
            </a:r>
          </a:p>
          <a:p>
            <a:pPr>
              <a:lnSpc>
                <a:spcPct val="90000"/>
              </a:lnSpc>
            </a:pPr>
            <a:r>
              <a:rPr lang="en-US" sz="2000" dirty="0" smtClean="0">
                <a:latin typeface="Heiti TC Light"/>
                <a:cs typeface="Heiti TC Light"/>
              </a:rPr>
              <a:t>Jewish houses had to be marked with a Star of David</a:t>
            </a:r>
          </a:p>
          <a:p>
            <a:pPr>
              <a:lnSpc>
                <a:spcPct val="90000"/>
              </a:lnSpc>
            </a:pPr>
            <a:r>
              <a:rPr lang="en-US" sz="2000" dirty="0" smtClean="0">
                <a:latin typeface="Heiti TC Light"/>
                <a:cs typeface="Heiti TC Light"/>
              </a:rPr>
              <a:t>Jewish people had to have Jewish names so they could be easily identified</a:t>
            </a:r>
          </a:p>
          <a:p>
            <a:pPr>
              <a:lnSpc>
                <a:spcPct val="90000"/>
              </a:lnSpc>
            </a:pPr>
            <a:r>
              <a:rPr lang="en-US" sz="2000" dirty="0" smtClean="0">
                <a:latin typeface="Heiti TC Light"/>
                <a:cs typeface="Heiti TC Light"/>
              </a:rPr>
              <a:t>Jews could not own pets</a:t>
            </a:r>
          </a:p>
          <a:p>
            <a:pPr>
              <a:lnSpc>
                <a:spcPct val="90000"/>
              </a:lnSpc>
            </a:pPr>
            <a:r>
              <a:rPr lang="en-US" sz="2000" dirty="0" smtClean="0">
                <a:latin typeface="Heiti TC Light"/>
                <a:cs typeface="Heiti TC Light"/>
              </a:rPr>
              <a:t>Jews could not have their hair cut by an Aryan</a:t>
            </a:r>
          </a:p>
          <a:p>
            <a:pPr>
              <a:lnSpc>
                <a:spcPct val="90000"/>
              </a:lnSpc>
            </a:pPr>
            <a:r>
              <a:rPr lang="en-US" sz="2000" dirty="0" smtClean="0">
                <a:latin typeface="Heiti TC Light"/>
                <a:cs typeface="Heiti TC Light"/>
              </a:rPr>
              <a:t>Jews could not own electrical appliances</a:t>
            </a:r>
          </a:p>
          <a:p>
            <a:pPr>
              <a:lnSpc>
                <a:spcPct val="90000"/>
              </a:lnSpc>
            </a:pPr>
            <a:r>
              <a:rPr lang="en-US" sz="2000" dirty="0" smtClean="0">
                <a:latin typeface="Heiti TC Light"/>
                <a:cs typeface="Heiti TC Light"/>
              </a:rPr>
              <a:t>Jews were not allowed to visit heated public shelters</a:t>
            </a:r>
          </a:p>
          <a:p>
            <a:pPr eaLnBrk="1" hangingPunct="1">
              <a:lnSpc>
                <a:spcPct val="90000"/>
              </a:lnSpc>
            </a:pPr>
            <a:endParaRPr lang="en-US" sz="2000" dirty="0" smtClean="0">
              <a:latin typeface="Heiti TC Light"/>
              <a:cs typeface="Heiti TC Light"/>
            </a:endParaRPr>
          </a:p>
          <a:p>
            <a:pPr eaLnBrk="1" hangingPunct="1">
              <a:lnSpc>
                <a:spcPct val="90000"/>
              </a:lnSpc>
            </a:pPr>
            <a:endParaRPr lang="en-US" sz="2000" dirty="0"/>
          </a:p>
          <a:p>
            <a:pPr eaLnBrk="1" hangingPunct="1">
              <a:lnSpc>
                <a:spcPct val="90000"/>
              </a:lnSpc>
            </a:pPr>
            <a:endParaRPr lang="en-US" sz="2000" dirty="0"/>
          </a:p>
        </p:txBody>
      </p:sp>
      <p:sp>
        <p:nvSpPr>
          <p:cNvPr id="5"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6"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SYMBOLIZATION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to="" calcmode="lin" valueType="num">
                                      <p:cBhvr>
                                        <p:cTn id="7" dur="1" fill="hold"/>
                                        <p:tgtEl>
                                          <p:spTgt spid="409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 to="" calcmode="lin" valueType="num">
                                      <p:cBhvr>
                                        <p:cTn id="12" dur="1" fill="hold"/>
                                        <p:tgtEl>
                                          <p:spTgt spid="4099">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to="" calcmode="lin" valueType="num">
                                      <p:cBhvr>
                                        <p:cTn id="17" dur="1" fill="hold"/>
                                        <p:tgtEl>
                                          <p:spTgt spid="4099">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 to="" calcmode="lin" valueType="num">
                                      <p:cBhvr>
                                        <p:cTn id="22" dur="1" fill="hold"/>
                                        <p:tgtEl>
                                          <p:spTgt spid="4099">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to="" calcmode="lin" valueType="num">
                                      <p:cBhvr>
                                        <p:cTn id="27" dur="1" fill="hold"/>
                                        <p:tgtEl>
                                          <p:spTgt spid="4099">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 to="" calcmode="lin" valueType="num">
                                      <p:cBhvr>
                                        <p:cTn id="32" dur="1" fill="hold"/>
                                        <p:tgtEl>
                                          <p:spTgt spid="4099">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 to="" calcmode="lin" valueType="num">
                                      <p:cBhvr>
                                        <p:cTn id="37" dur="1" fill="hold"/>
                                        <p:tgtEl>
                                          <p:spTgt spid="4099">
                                            <p:txEl>
                                              <p:pRg st="6" end="6"/>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4099">
                                            <p:txEl>
                                              <p:pRg st="7" end="7"/>
                                            </p:txEl>
                                          </p:spTgt>
                                        </p:tgtEl>
                                        <p:attrNameLst>
                                          <p:attrName>style.visibility</p:attrName>
                                        </p:attrNameLst>
                                      </p:cBhvr>
                                      <p:to>
                                        <p:strVal val="visible"/>
                                      </p:to>
                                    </p:set>
                                    <p:anim to="" calcmode="lin" valueType="num">
                                      <p:cBhvr>
                                        <p:cTn id="42" dur="1" fill="hold"/>
                                        <p:tgtEl>
                                          <p:spTgt spid="4099">
                                            <p:txEl>
                                              <p:pRg st="7" end="7"/>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nodeType="clickEffect">
                                  <p:stCondLst>
                                    <p:cond delay="0"/>
                                  </p:stCondLst>
                                  <p:childTnLst>
                                    <p:set>
                                      <p:cBhvr>
                                        <p:cTn id="46" dur="1" fill="hold">
                                          <p:stCondLst>
                                            <p:cond delay="0"/>
                                          </p:stCondLst>
                                        </p:cTn>
                                        <p:tgtEl>
                                          <p:spTgt spid="4099">
                                            <p:txEl>
                                              <p:pRg st="8" end="8"/>
                                            </p:txEl>
                                          </p:spTgt>
                                        </p:tgtEl>
                                        <p:attrNameLst>
                                          <p:attrName>style.visibility</p:attrName>
                                        </p:attrNameLst>
                                      </p:cBhvr>
                                      <p:to>
                                        <p:strVal val="visible"/>
                                      </p:to>
                                    </p:set>
                                    <p:anim to="" calcmode="lin" valueType="num">
                                      <p:cBhvr>
                                        <p:cTn id="47" dur="1" fill="hold"/>
                                        <p:tgtEl>
                                          <p:spTgt spid="4099">
                                            <p:txEl>
                                              <p:pRg st="8" end="8"/>
                                            </p:txEl>
                                          </p:spTgt>
                                        </p:tgtEl>
                                        <p:attrNameLst>
                                          <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nodeType="clickEffect">
                                  <p:stCondLst>
                                    <p:cond delay="0"/>
                                  </p:stCondLst>
                                  <p:childTnLst>
                                    <p:set>
                                      <p:cBhvr>
                                        <p:cTn id="51" dur="1" fill="hold">
                                          <p:stCondLst>
                                            <p:cond delay="0"/>
                                          </p:stCondLst>
                                        </p:cTn>
                                        <p:tgtEl>
                                          <p:spTgt spid="4099">
                                            <p:txEl>
                                              <p:pRg st="9" end="9"/>
                                            </p:txEl>
                                          </p:spTgt>
                                        </p:tgtEl>
                                        <p:attrNameLst>
                                          <p:attrName>style.visibility</p:attrName>
                                        </p:attrNameLst>
                                      </p:cBhvr>
                                      <p:to>
                                        <p:strVal val="visible"/>
                                      </p:to>
                                    </p:set>
                                    <p:anim to="" calcmode="lin" valueType="num">
                                      <p:cBhvr>
                                        <p:cTn id="52" dur="1" fill="hold"/>
                                        <p:tgtEl>
                                          <p:spTgt spid="4099">
                                            <p:txEl>
                                              <p:pRg st="9" end="9"/>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4099">
                                            <p:txEl>
                                              <p:pRg st="10" end="10"/>
                                            </p:txEl>
                                          </p:spTgt>
                                        </p:tgtEl>
                                        <p:attrNameLst>
                                          <p:attrName>style.visibility</p:attrName>
                                        </p:attrNameLst>
                                      </p:cBhvr>
                                      <p:to>
                                        <p:strVal val="visible"/>
                                      </p:to>
                                    </p:set>
                                    <p:anim to="" calcmode="lin" valueType="num">
                                      <p:cBhvr>
                                        <p:cTn id="57" dur="1" fill="hold"/>
                                        <p:tgtEl>
                                          <p:spTgt spid="4099">
                                            <p:txEl>
                                              <p:pRg st="10" end="10"/>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4099">
                                            <p:txEl>
                                              <p:pRg st="11" end="11"/>
                                            </p:txEl>
                                          </p:spTgt>
                                        </p:tgtEl>
                                        <p:attrNameLst>
                                          <p:attrName>style.visibility</p:attrName>
                                        </p:attrNameLst>
                                      </p:cBhvr>
                                      <p:to>
                                        <p:strVal val="visible"/>
                                      </p:to>
                                    </p:set>
                                    <p:anim to="" calcmode="lin" valueType="num">
                                      <p:cBhvr>
                                        <p:cTn id="62" dur="1" fill="hold"/>
                                        <p:tgtEl>
                                          <p:spTgt spid="4099">
                                            <p:txEl>
                                              <p:pRg st="11" end="11"/>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nodeType="clickEffect">
                                  <p:stCondLst>
                                    <p:cond delay="0"/>
                                  </p:stCondLst>
                                  <p:childTnLst>
                                    <p:set>
                                      <p:cBhvr>
                                        <p:cTn id="66" dur="1" fill="hold">
                                          <p:stCondLst>
                                            <p:cond delay="0"/>
                                          </p:stCondLst>
                                        </p:cTn>
                                        <p:tgtEl>
                                          <p:spTgt spid="4099">
                                            <p:txEl>
                                              <p:pRg st="12" end="12"/>
                                            </p:txEl>
                                          </p:spTgt>
                                        </p:tgtEl>
                                        <p:attrNameLst>
                                          <p:attrName>style.visibility</p:attrName>
                                        </p:attrNameLst>
                                      </p:cBhvr>
                                      <p:to>
                                        <p:strVal val="visible"/>
                                      </p:to>
                                    </p:set>
                                    <p:anim to="" calcmode="lin" valueType="num">
                                      <p:cBhvr>
                                        <p:cTn id="67" dur="1" fill="hold"/>
                                        <p:tgtEl>
                                          <p:spTgt spid="4099">
                                            <p:txEl>
                                              <p:pRg st="12" end="12"/>
                                            </p:txEl>
                                          </p:spTgt>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nodeType="clickEffect">
                                  <p:stCondLst>
                                    <p:cond delay="0"/>
                                  </p:stCondLst>
                                  <p:childTnLst>
                                    <p:set>
                                      <p:cBhvr>
                                        <p:cTn id="71" dur="1" fill="hold">
                                          <p:stCondLst>
                                            <p:cond delay="0"/>
                                          </p:stCondLst>
                                        </p:cTn>
                                        <p:tgtEl>
                                          <p:spTgt spid="4099">
                                            <p:txEl>
                                              <p:pRg st="13" end="13"/>
                                            </p:txEl>
                                          </p:spTgt>
                                        </p:tgtEl>
                                        <p:attrNameLst>
                                          <p:attrName>style.visibility</p:attrName>
                                        </p:attrNameLst>
                                      </p:cBhvr>
                                      <p:to>
                                        <p:strVal val="visible"/>
                                      </p:to>
                                    </p:set>
                                    <p:anim to="" calcmode="lin" valueType="num">
                                      <p:cBhvr>
                                        <p:cTn id="72" dur="1" fill="hold"/>
                                        <p:tgtEl>
                                          <p:spTgt spid="4099">
                                            <p:txEl>
                                              <p:pRg st="13" end="13"/>
                                            </p:txEl>
                                          </p:spTgt>
                                        </p:tgtEl>
                                        <p:attrNameLst>
                                          <p:attrName/>
                                        </p:attrNameLst>
                                      </p:cBhvr>
                                    </p:anim>
                                  </p:childTnLst>
                                </p:cTn>
                              </p:par>
                            </p:childTnLst>
                          </p:cTn>
                        </p:par>
                      </p:childTnLst>
                    </p:cTn>
                  </p:par>
                  <p:par>
                    <p:cTn id="73" fill="hold">
                      <p:stCondLst>
                        <p:cond delay="indefinite"/>
                      </p:stCondLst>
                      <p:childTnLst>
                        <p:par>
                          <p:cTn id="74" fill="hold">
                            <p:stCondLst>
                              <p:cond delay="0"/>
                            </p:stCondLst>
                            <p:childTnLst>
                              <p:par>
                                <p:cTn id="75" presetID="24" presetClass="entr" presetSubtype="0" fill="hold" nodeType="clickEffect">
                                  <p:stCondLst>
                                    <p:cond delay="0"/>
                                  </p:stCondLst>
                                  <p:childTnLst>
                                    <p:set>
                                      <p:cBhvr>
                                        <p:cTn id="76" dur="1" fill="hold">
                                          <p:stCondLst>
                                            <p:cond delay="0"/>
                                          </p:stCondLst>
                                        </p:cTn>
                                        <p:tgtEl>
                                          <p:spTgt spid="4099">
                                            <p:txEl>
                                              <p:pRg st="14" end="14"/>
                                            </p:txEl>
                                          </p:spTgt>
                                        </p:tgtEl>
                                        <p:attrNameLst>
                                          <p:attrName>style.visibility</p:attrName>
                                        </p:attrNameLst>
                                      </p:cBhvr>
                                      <p:to>
                                        <p:strVal val="visible"/>
                                      </p:to>
                                    </p:set>
                                    <p:anim to="" calcmode="lin" valueType="num">
                                      <p:cBhvr>
                                        <p:cTn id="77" dur="1" fill="hold"/>
                                        <p:tgtEl>
                                          <p:spTgt spid="4099">
                                            <p:txEl>
                                              <p:pRg st="14" end="14"/>
                                            </p:txEl>
                                          </p:spTgt>
                                        </p:tgtEl>
                                        <p:attrNameLst>
                                          <p:attrName/>
                                        </p:attrNameLst>
                                      </p:cBhvr>
                                    </p:anim>
                                  </p:childTnLst>
                                </p:cTn>
                              </p:par>
                            </p:childTnLst>
                          </p:cTn>
                        </p:par>
                      </p:childTnLst>
                    </p:cTn>
                  </p:par>
                  <p:par>
                    <p:cTn id="78" fill="hold">
                      <p:stCondLst>
                        <p:cond delay="indefinite"/>
                      </p:stCondLst>
                      <p:childTnLst>
                        <p:par>
                          <p:cTn id="79" fill="hold">
                            <p:stCondLst>
                              <p:cond delay="0"/>
                            </p:stCondLst>
                            <p:childTnLst>
                              <p:par>
                                <p:cTn id="80" presetID="24" presetClass="entr" presetSubtype="0" fill="hold" nodeType="clickEffect">
                                  <p:stCondLst>
                                    <p:cond delay="0"/>
                                  </p:stCondLst>
                                  <p:childTnLst>
                                    <p:set>
                                      <p:cBhvr>
                                        <p:cTn id="81" dur="1" fill="hold">
                                          <p:stCondLst>
                                            <p:cond delay="0"/>
                                          </p:stCondLst>
                                        </p:cTn>
                                        <p:tgtEl>
                                          <p:spTgt spid="4099">
                                            <p:txEl>
                                              <p:pRg st="15" end="15"/>
                                            </p:txEl>
                                          </p:spTgt>
                                        </p:tgtEl>
                                        <p:attrNameLst>
                                          <p:attrName>style.visibility</p:attrName>
                                        </p:attrNameLst>
                                      </p:cBhvr>
                                      <p:to>
                                        <p:strVal val="visible"/>
                                      </p:to>
                                    </p:set>
                                    <p:anim to="" calcmode="lin" valueType="num">
                                      <p:cBhvr>
                                        <p:cTn id="82" dur="1" fill="hold"/>
                                        <p:tgtEl>
                                          <p:spTgt spid="4099">
                                            <p:txEl>
                                              <p:pRg st="15" end="1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457200" y="381000"/>
            <a:ext cx="8229600" cy="514350"/>
          </a:xfrm>
        </p:spPr>
        <p:txBody>
          <a:bodyPr>
            <a:noAutofit/>
          </a:bodyPr>
          <a:lstStyle/>
          <a:p>
            <a:pPr eaLnBrk="1" hangingPunct="1"/>
            <a:r>
              <a:rPr lang="en-US" sz="2800" dirty="0">
                <a:latin typeface="Heiti TC Light"/>
                <a:cs typeface="Heiti TC Light"/>
              </a:rPr>
              <a:t>Stage 3: Dehumanization</a:t>
            </a:r>
          </a:p>
        </p:txBody>
      </p:sp>
      <p:sp>
        <p:nvSpPr>
          <p:cNvPr id="37891" name="Rectangle 3"/>
          <p:cNvSpPr>
            <a:spLocks noGrp="1" noChangeArrowheads="1"/>
          </p:cNvSpPr>
          <p:nvPr>
            <p:ph type="body" idx="1"/>
          </p:nvPr>
        </p:nvSpPr>
        <p:spPr>
          <a:xfrm>
            <a:off x="228600" y="800100"/>
            <a:ext cx="8686800" cy="857250"/>
          </a:xfrm>
        </p:spPr>
        <p:txBody>
          <a:bodyPr/>
          <a:lstStyle/>
          <a:p>
            <a:pPr algn="just" eaLnBrk="1" hangingPunct="1">
              <a:lnSpc>
                <a:spcPct val="80000"/>
              </a:lnSpc>
            </a:pPr>
            <a:r>
              <a:rPr lang="en-US" sz="1600" b="1" dirty="0">
                <a:latin typeface="Heiti TC Light"/>
                <a:cs typeface="Heiti TC Light"/>
              </a:rPr>
              <a:t>One group denies the humanity of another group, and makes the victim group seem subhuman</a:t>
            </a:r>
            <a:r>
              <a:rPr lang="en-US" sz="1600" b="1" dirty="0" smtClean="0">
                <a:latin typeface="Heiti TC Light"/>
                <a:cs typeface="Heiti TC Light"/>
              </a:rPr>
              <a:t>.</a:t>
            </a:r>
            <a:endParaRPr lang="en-US" sz="2300" b="1" dirty="0" smtClean="0"/>
          </a:p>
          <a:p>
            <a:pPr algn="just" eaLnBrk="1" hangingPunct="1">
              <a:lnSpc>
                <a:spcPct val="80000"/>
              </a:lnSpc>
            </a:pPr>
            <a:r>
              <a:rPr lang="en-US" sz="1600" b="1" dirty="0">
                <a:latin typeface="Heiti TC Light"/>
                <a:cs typeface="Heiti TC Light"/>
              </a:rPr>
              <a:t>Dehumanization overcomes the normal human revulsion against murder.</a:t>
            </a:r>
          </a:p>
          <a:p>
            <a:pPr algn="just" eaLnBrk="1" hangingPunct="1">
              <a:lnSpc>
                <a:spcPct val="80000"/>
              </a:lnSpc>
              <a:buFont typeface="Wingdings" pitchFamily="4" charset="2"/>
              <a:buNone/>
            </a:pPr>
            <a:endParaRPr lang="en-US" sz="2300" b="1" dirty="0"/>
          </a:p>
          <a:p>
            <a:pPr algn="just" eaLnBrk="1" hangingPunct="1">
              <a:lnSpc>
                <a:spcPct val="80000"/>
              </a:lnSpc>
              <a:buFont typeface="Wingdings" pitchFamily="4" charset="2"/>
              <a:buNone/>
            </a:pPr>
            <a:endParaRPr lang="en-US" sz="2300" b="1" dirty="0"/>
          </a:p>
          <a:p>
            <a:pPr algn="just" eaLnBrk="1" hangingPunct="1">
              <a:lnSpc>
                <a:spcPct val="80000"/>
              </a:lnSpc>
            </a:pPr>
            <a:endParaRPr lang="en-US" sz="2300" dirty="0"/>
          </a:p>
          <a:p>
            <a:pPr eaLnBrk="1" hangingPunct="1">
              <a:lnSpc>
                <a:spcPct val="80000"/>
              </a:lnSpc>
              <a:buFont typeface="Wingdings" pitchFamily="4" charset="2"/>
              <a:buNone/>
            </a:pPr>
            <a:endParaRPr lang="en-US" sz="1800" dirty="0"/>
          </a:p>
          <a:p>
            <a:pPr eaLnBrk="1" hangingPunct="1">
              <a:lnSpc>
                <a:spcPct val="80000"/>
              </a:lnSpc>
              <a:buFont typeface="Wingdings" pitchFamily="4" charset="2"/>
              <a:buNone/>
            </a:pPr>
            <a:endParaRPr lang="en-US" sz="1600" dirty="0"/>
          </a:p>
          <a:p>
            <a:pPr eaLnBrk="1" hangingPunct="1">
              <a:lnSpc>
                <a:spcPct val="80000"/>
              </a:lnSpc>
            </a:pPr>
            <a:endParaRPr lang="en-US" sz="1800" dirty="0"/>
          </a:p>
          <a:p>
            <a:pPr eaLnBrk="1" hangingPunct="1">
              <a:lnSpc>
                <a:spcPct val="80000"/>
              </a:lnSpc>
              <a:buFont typeface="Wingdings" pitchFamily="4" charset="2"/>
              <a:buNone/>
            </a:pPr>
            <a:endParaRPr lang="en-US" dirty="0"/>
          </a:p>
        </p:txBody>
      </p:sp>
      <p:pic>
        <p:nvPicPr>
          <p:cNvPr id="37892" name="Picture 4" descr="rwanda11"/>
          <p:cNvPicPr>
            <a:picLocks noChangeAspect="1" noChangeArrowheads="1"/>
          </p:cNvPicPr>
          <p:nvPr/>
        </p:nvPicPr>
        <p:blipFill>
          <a:blip r:embed="rId3"/>
          <a:srcRect/>
          <a:stretch>
            <a:fillRect/>
          </a:stretch>
        </p:blipFill>
        <p:spPr bwMode="auto">
          <a:xfrm>
            <a:off x="5181600" y="1657349"/>
            <a:ext cx="2590800" cy="2444545"/>
          </a:xfrm>
          <a:prstGeom prst="rect">
            <a:avLst/>
          </a:prstGeom>
          <a:noFill/>
          <a:ln w="9525">
            <a:noFill/>
            <a:miter lim="800000"/>
            <a:headEnd/>
            <a:tailEnd/>
          </a:ln>
        </p:spPr>
      </p:pic>
      <p:sp>
        <p:nvSpPr>
          <p:cNvPr id="37893" name="Rectangle 6"/>
          <p:cNvSpPr>
            <a:spLocks noChangeArrowheads="1"/>
          </p:cNvSpPr>
          <p:nvPr/>
        </p:nvSpPr>
        <p:spPr bwMode="auto">
          <a:xfrm flipV="1">
            <a:off x="381000" y="4354116"/>
            <a:ext cx="4572000" cy="369332"/>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Garamond" pitchFamily="18" charset="0"/>
              </a:rPr>
              <a:t>.</a:t>
            </a:r>
          </a:p>
        </p:txBody>
      </p:sp>
      <p:pic>
        <p:nvPicPr>
          <p:cNvPr id="37894" name="Picture 11" descr="ds9"/>
          <p:cNvPicPr>
            <a:picLocks noChangeAspect="1" noChangeArrowheads="1"/>
          </p:cNvPicPr>
          <p:nvPr/>
        </p:nvPicPr>
        <p:blipFill>
          <a:blip r:embed="rId4"/>
          <a:srcRect/>
          <a:stretch>
            <a:fillRect/>
          </a:stretch>
        </p:blipFill>
        <p:spPr bwMode="auto">
          <a:xfrm>
            <a:off x="1170354" y="1657350"/>
            <a:ext cx="2106246" cy="2464308"/>
          </a:xfrm>
          <a:prstGeom prst="rect">
            <a:avLst/>
          </a:prstGeom>
          <a:noFill/>
          <a:ln w="9525">
            <a:noFill/>
            <a:miter lim="800000"/>
            <a:headEnd/>
            <a:tailEnd/>
          </a:ln>
        </p:spPr>
      </p:pic>
      <p:sp>
        <p:nvSpPr>
          <p:cNvPr id="37895" name="Text Box 12"/>
          <p:cNvSpPr txBox="1">
            <a:spLocks noChangeArrowheads="1"/>
          </p:cNvSpPr>
          <p:nvPr/>
        </p:nvSpPr>
        <p:spPr bwMode="auto">
          <a:xfrm>
            <a:off x="4572000" y="4120574"/>
            <a:ext cx="3962400" cy="584776"/>
          </a:xfrm>
          <a:prstGeom prst="rect">
            <a:avLst/>
          </a:prstGeom>
          <a:noFill/>
          <a:ln w="9525">
            <a:noFill/>
            <a:miter lim="800000"/>
            <a:headEnd/>
            <a:tailEnd/>
          </a:ln>
        </p:spPr>
        <p:txBody>
          <a:bodyPr>
            <a:prstTxWarp prst="textNoShape">
              <a:avLst/>
            </a:prstTxWarp>
            <a:spAutoFit/>
          </a:bodyPr>
          <a:lstStyle/>
          <a:p>
            <a:pPr algn="ctr"/>
            <a:r>
              <a:rPr lang="en-US" sz="1600" dirty="0" err="1">
                <a:latin typeface="Heiti TC Light"/>
                <a:cs typeface="Heiti TC Light"/>
              </a:rPr>
              <a:t>Kangura</a:t>
            </a:r>
            <a:r>
              <a:rPr lang="en-US" sz="1600" dirty="0">
                <a:latin typeface="Heiti TC Light"/>
                <a:cs typeface="Heiti TC Light"/>
              </a:rPr>
              <a:t> Newspaper, Rwanda: “The Solution for Tutsi Cockroaches”</a:t>
            </a:r>
          </a:p>
        </p:txBody>
      </p:sp>
      <p:sp>
        <p:nvSpPr>
          <p:cNvPr id="37896" name="Text Box 13"/>
          <p:cNvSpPr txBox="1">
            <a:spLocks noChangeArrowheads="1"/>
          </p:cNvSpPr>
          <p:nvPr/>
        </p:nvSpPr>
        <p:spPr bwMode="auto">
          <a:xfrm>
            <a:off x="381000" y="4120574"/>
            <a:ext cx="3505200" cy="523220"/>
          </a:xfrm>
          <a:prstGeom prst="rect">
            <a:avLst/>
          </a:prstGeom>
          <a:noFill/>
          <a:ln w="9525">
            <a:noFill/>
            <a:miter lim="800000"/>
            <a:headEnd/>
            <a:tailEnd/>
          </a:ln>
        </p:spPr>
        <p:txBody>
          <a:bodyPr wrap="square">
            <a:prstTxWarp prst="textNoShape">
              <a:avLst/>
            </a:prstTxWarp>
            <a:spAutoFit/>
          </a:bodyPr>
          <a:lstStyle/>
          <a:p>
            <a:pPr algn="ctr"/>
            <a:r>
              <a:rPr lang="en-US" sz="1400" dirty="0" err="1">
                <a:latin typeface="Heiti TC Light"/>
                <a:cs typeface="Heiti TC Light"/>
              </a:rPr>
              <a:t>Der</a:t>
            </a:r>
            <a:r>
              <a:rPr lang="en-US" sz="1400" dirty="0">
                <a:latin typeface="Heiti TC Light"/>
                <a:cs typeface="Heiti TC Light"/>
              </a:rPr>
              <a:t> </a:t>
            </a:r>
            <a:r>
              <a:rPr lang="en-US" sz="1400" dirty="0" err="1">
                <a:latin typeface="Heiti TC Light"/>
                <a:cs typeface="Heiti TC Light"/>
              </a:rPr>
              <a:t>Stürmer</a:t>
            </a:r>
            <a:r>
              <a:rPr lang="en-US" sz="1400" dirty="0">
                <a:latin typeface="Heiti TC Light"/>
                <a:cs typeface="Heiti TC Light"/>
              </a:rPr>
              <a:t> Nazi Newspaper:</a:t>
            </a:r>
          </a:p>
          <a:p>
            <a:pPr algn="ctr"/>
            <a:r>
              <a:rPr lang="en-US" sz="1400" dirty="0">
                <a:latin typeface="Heiti TC Light"/>
                <a:cs typeface="Heiti TC Light"/>
              </a:rPr>
              <a:t>“The Blood Flows; The Jew Grins”</a:t>
            </a:r>
          </a:p>
        </p:txBody>
      </p:sp>
      <p:sp>
        <p:nvSpPr>
          <p:cNvPr id="9"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10"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-DEHUMANIZATION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nsdap2"/>
          <p:cNvPicPr>
            <a:picLocks noChangeAspect="1" noChangeArrowheads="1"/>
          </p:cNvPicPr>
          <p:nvPr/>
        </p:nvPicPr>
        <p:blipFill>
          <a:blip r:embed="rId3"/>
          <a:srcRect/>
          <a:stretch>
            <a:fillRect/>
          </a:stretch>
        </p:blipFill>
        <p:spPr bwMode="auto">
          <a:xfrm>
            <a:off x="4413250" y="961370"/>
            <a:ext cx="3054350" cy="3467100"/>
          </a:xfrm>
          <a:prstGeom prst="rect">
            <a:avLst/>
          </a:prstGeom>
          <a:noFill/>
          <a:ln w="9525">
            <a:noFill/>
            <a:miter lim="800000"/>
            <a:headEnd/>
            <a:tailEnd/>
          </a:ln>
        </p:spPr>
      </p:pic>
      <p:pic>
        <p:nvPicPr>
          <p:cNvPr id="39940" name="Picture 4" descr="nsdap1"/>
          <p:cNvPicPr>
            <a:picLocks noChangeAspect="1" noChangeArrowheads="1"/>
          </p:cNvPicPr>
          <p:nvPr/>
        </p:nvPicPr>
        <p:blipFill>
          <a:blip r:embed="rId4"/>
          <a:srcRect/>
          <a:stretch>
            <a:fillRect/>
          </a:stretch>
        </p:blipFill>
        <p:spPr bwMode="auto">
          <a:xfrm>
            <a:off x="1593850" y="961370"/>
            <a:ext cx="2889250" cy="3467100"/>
          </a:xfrm>
          <a:prstGeom prst="rect">
            <a:avLst/>
          </a:prstGeom>
          <a:noFill/>
          <a:ln w="9525">
            <a:noFill/>
            <a:miter lim="800000"/>
            <a:headEnd/>
            <a:tailEnd/>
          </a:ln>
        </p:spPr>
      </p:pic>
      <p:sp>
        <p:nvSpPr>
          <p:cNvPr id="39941" name="Text Box 5"/>
          <p:cNvSpPr txBox="1">
            <a:spLocks noChangeArrowheads="1"/>
          </p:cNvSpPr>
          <p:nvPr/>
        </p:nvSpPr>
        <p:spPr bwMode="auto">
          <a:xfrm>
            <a:off x="762000" y="4428470"/>
            <a:ext cx="7543800" cy="30777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dirty="0">
                <a:latin typeface="Heiti TC Light"/>
                <a:cs typeface="Heiti TC Light"/>
              </a:rPr>
              <a:t>Caption: Does the same soul dwell in these bodies? </a:t>
            </a:r>
          </a:p>
        </p:txBody>
      </p:sp>
      <p:sp>
        <p:nvSpPr>
          <p:cNvPr id="39942" name="Text Box 6"/>
          <p:cNvSpPr txBox="1">
            <a:spLocks noChangeArrowheads="1"/>
          </p:cNvSpPr>
          <p:nvPr/>
        </p:nvSpPr>
        <p:spPr bwMode="auto">
          <a:xfrm>
            <a:off x="381000" y="438150"/>
            <a:ext cx="8382000" cy="523220"/>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2800" dirty="0">
                <a:latin typeface="Heiti TC Light"/>
                <a:cs typeface="Heiti TC Light"/>
              </a:rPr>
              <a:t>From a Nazi SS Propaganda Pamphlet: </a:t>
            </a:r>
          </a:p>
        </p:txBody>
      </p:sp>
      <p:sp>
        <p:nvSpPr>
          <p:cNvPr id="7"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8"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-DEHUMANIZATION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228600" y="514350"/>
            <a:ext cx="8610600" cy="1981200"/>
          </a:xfrm>
        </p:spPr>
        <p:txBody>
          <a:bodyPr>
            <a:normAutofit/>
          </a:bodyPr>
          <a:lstStyle/>
          <a:p>
            <a:pPr algn="just" eaLnBrk="1" hangingPunct="1">
              <a:lnSpc>
                <a:spcPct val="80000"/>
              </a:lnSpc>
            </a:pPr>
            <a:r>
              <a:rPr lang="en-US" sz="1600" b="1" dirty="0">
                <a:latin typeface="Heiti TC Light"/>
                <a:cs typeface="Heiti TC Light"/>
              </a:rPr>
              <a:t>Hate</a:t>
            </a:r>
            <a:r>
              <a:rPr lang="en-US" sz="1600" dirty="0">
                <a:latin typeface="Heiti TC Light"/>
                <a:cs typeface="Heiti TC Light"/>
              </a:rPr>
              <a:t> propaganda in speeches, </a:t>
            </a:r>
            <a:r>
              <a:rPr lang="en-US" sz="1600" dirty="0" smtClean="0">
                <a:latin typeface="Heiti TC Light"/>
                <a:cs typeface="Heiti TC Light"/>
              </a:rPr>
              <a:t>print, &amp; </a:t>
            </a:r>
            <a:r>
              <a:rPr lang="en-US" sz="1600" dirty="0">
                <a:latin typeface="Heiti TC Light"/>
                <a:cs typeface="Heiti TC Light"/>
              </a:rPr>
              <a:t>on hate radios vilify the victim group.</a:t>
            </a:r>
            <a:r>
              <a:rPr lang="en-US" sz="1600" dirty="0" smtClean="0">
                <a:latin typeface="Heiti TC Light"/>
                <a:cs typeface="Heiti TC Light"/>
              </a:rPr>
              <a:t> </a:t>
            </a:r>
          </a:p>
          <a:p>
            <a:pPr algn="just" eaLnBrk="1" hangingPunct="1">
              <a:lnSpc>
                <a:spcPct val="80000"/>
              </a:lnSpc>
            </a:pPr>
            <a:r>
              <a:rPr lang="en-US" sz="1600" dirty="0">
                <a:latin typeface="Heiti TC Light"/>
                <a:cs typeface="Heiti TC Light"/>
              </a:rPr>
              <a:t>Members of the victim group are described as </a:t>
            </a:r>
            <a:r>
              <a:rPr lang="en-US" sz="1600" b="1" dirty="0">
                <a:latin typeface="Heiti TC Light"/>
                <a:cs typeface="Heiti TC Light"/>
              </a:rPr>
              <a:t>animals, vermin, </a:t>
            </a:r>
            <a:r>
              <a:rPr lang="en-US" sz="1600" dirty="0">
                <a:latin typeface="Heiti TC Light"/>
                <a:cs typeface="Heiti TC Light"/>
              </a:rPr>
              <a:t>and</a:t>
            </a:r>
            <a:r>
              <a:rPr lang="en-US" sz="1600" b="1" dirty="0">
                <a:latin typeface="Heiti TC Light"/>
                <a:cs typeface="Heiti TC Light"/>
              </a:rPr>
              <a:t> diseases</a:t>
            </a:r>
            <a:r>
              <a:rPr lang="en-US" sz="1600" dirty="0">
                <a:latin typeface="Heiti TC Light"/>
                <a:cs typeface="Heiti TC Light"/>
              </a:rPr>
              <a:t>. Hate radio, Radio </a:t>
            </a:r>
            <a:r>
              <a:rPr lang="en-US" sz="1600" dirty="0" err="1">
                <a:latin typeface="Heiti TC Light"/>
                <a:cs typeface="Heiti TC Light"/>
              </a:rPr>
              <a:t>Télévision</a:t>
            </a:r>
            <a:r>
              <a:rPr lang="en-US" sz="1600" dirty="0">
                <a:latin typeface="Heiti TC Light"/>
                <a:cs typeface="Heiti TC Light"/>
              </a:rPr>
              <a:t> </a:t>
            </a:r>
            <a:r>
              <a:rPr lang="en-US" sz="1600" dirty="0" err="1">
                <a:latin typeface="Heiti TC Light"/>
                <a:cs typeface="Heiti TC Light"/>
              </a:rPr>
              <a:t>Libre</a:t>
            </a:r>
            <a:r>
              <a:rPr lang="en-US" sz="1600" dirty="0">
                <a:latin typeface="Heiti TC Light"/>
                <a:cs typeface="Heiti TC Light"/>
              </a:rPr>
              <a:t> des Mille </a:t>
            </a:r>
            <a:r>
              <a:rPr lang="en-US" sz="1600" dirty="0" err="1">
                <a:latin typeface="Heiti TC Light"/>
                <a:cs typeface="Heiti TC Light"/>
              </a:rPr>
              <a:t>Collines</a:t>
            </a:r>
            <a:r>
              <a:rPr lang="en-US" sz="1600" dirty="0">
                <a:latin typeface="Heiti TC Light"/>
                <a:cs typeface="Heiti TC Light"/>
              </a:rPr>
              <a:t>, during the Rwandan genocide in 1994, broadcast anti-Tutsi messages like “kill the </a:t>
            </a:r>
            <a:r>
              <a:rPr lang="en-US" sz="1600" b="1" dirty="0">
                <a:latin typeface="Heiti TC Light"/>
                <a:cs typeface="Heiti TC Light"/>
              </a:rPr>
              <a:t>cockroaches</a:t>
            </a:r>
            <a:r>
              <a:rPr lang="en-US" sz="1600" dirty="0">
                <a:latin typeface="Heiti TC Light"/>
                <a:cs typeface="Heiti TC Light"/>
              </a:rPr>
              <a:t>” and “If this </a:t>
            </a:r>
            <a:r>
              <a:rPr lang="en-US" sz="1600" b="1" dirty="0">
                <a:latin typeface="Heiti TC Light"/>
                <a:cs typeface="Heiti TC Light"/>
              </a:rPr>
              <a:t>disease</a:t>
            </a:r>
            <a:r>
              <a:rPr lang="en-US" sz="1600" dirty="0">
                <a:latin typeface="Heiti TC Light"/>
                <a:cs typeface="Heiti TC Light"/>
              </a:rPr>
              <a:t> is not treated immediately, it will destroy all the Hutu.</a:t>
            </a:r>
            <a:r>
              <a:rPr lang="en-US" sz="1600" dirty="0" smtClean="0">
                <a:latin typeface="Heiti TC Light"/>
                <a:cs typeface="Heiti TC Light"/>
              </a:rPr>
              <a:t>”</a:t>
            </a:r>
          </a:p>
          <a:p>
            <a:pPr algn="just" eaLnBrk="1" hangingPunct="1">
              <a:lnSpc>
                <a:spcPct val="80000"/>
              </a:lnSpc>
            </a:pPr>
            <a:r>
              <a:rPr lang="en-US" sz="1600" dirty="0">
                <a:latin typeface="Heiti TC Light"/>
                <a:cs typeface="Heiti TC Light"/>
              </a:rPr>
              <a:t>Dehumanization invokes </a:t>
            </a:r>
            <a:r>
              <a:rPr lang="en-US" sz="1600" b="1" dirty="0">
                <a:latin typeface="Heiti TC Light"/>
                <a:cs typeface="Heiti TC Light"/>
              </a:rPr>
              <a:t>superiority</a:t>
            </a:r>
            <a:r>
              <a:rPr lang="en-US" sz="1600" dirty="0">
                <a:latin typeface="Heiti TC Light"/>
                <a:cs typeface="Heiti TC Light"/>
              </a:rPr>
              <a:t> of one group</a:t>
            </a:r>
            <a:r>
              <a:rPr lang="en-US" sz="1600" dirty="0" smtClean="0">
                <a:latin typeface="Heiti TC Light"/>
                <a:cs typeface="Heiti TC Light"/>
              </a:rPr>
              <a:t> &amp;  </a:t>
            </a:r>
            <a:r>
              <a:rPr lang="en-US" sz="1600" b="1" dirty="0">
                <a:latin typeface="Heiti TC Light"/>
                <a:cs typeface="Heiti TC Light"/>
              </a:rPr>
              <a:t>inferiority</a:t>
            </a:r>
            <a:r>
              <a:rPr lang="en-US" sz="1600" dirty="0">
                <a:latin typeface="Heiti TC Light"/>
                <a:cs typeface="Heiti TC Light"/>
              </a:rPr>
              <a:t> of the “other.</a:t>
            </a:r>
            <a:r>
              <a:rPr lang="en-US" sz="1600" dirty="0" smtClean="0">
                <a:latin typeface="Heiti TC Light"/>
                <a:cs typeface="Heiti TC Light"/>
              </a:rPr>
              <a:t>”</a:t>
            </a:r>
          </a:p>
          <a:p>
            <a:pPr algn="just" eaLnBrk="1" hangingPunct="1">
              <a:lnSpc>
                <a:spcPct val="80000"/>
              </a:lnSpc>
            </a:pPr>
            <a:r>
              <a:rPr lang="en-US" sz="1600" dirty="0">
                <a:latin typeface="Heiti TC Light"/>
                <a:cs typeface="Heiti TC Light"/>
              </a:rPr>
              <a:t>Dehumanization justifies murder by calling it “</a:t>
            </a:r>
            <a:r>
              <a:rPr lang="en-US" sz="1600" b="1" dirty="0">
                <a:latin typeface="Heiti TC Light"/>
                <a:cs typeface="Heiti TC Light"/>
              </a:rPr>
              <a:t>ethnic cleansing</a:t>
            </a:r>
            <a:r>
              <a:rPr lang="en-US" sz="1600" dirty="0">
                <a:latin typeface="Heiti TC Light"/>
                <a:cs typeface="Heiti TC Light"/>
              </a:rPr>
              <a:t>,” or “</a:t>
            </a:r>
            <a:r>
              <a:rPr lang="en-US" sz="1600" b="1" dirty="0">
                <a:latin typeface="Heiti TC Light"/>
                <a:cs typeface="Heiti TC Light"/>
              </a:rPr>
              <a:t>purification</a:t>
            </a:r>
            <a:r>
              <a:rPr lang="en-US" sz="1600" dirty="0">
                <a:latin typeface="Heiti TC Light"/>
                <a:cs typeface="Heiti TC Light"/>
              </a:rPr>
              <a:t>.”   Such </a:t>
            </a:r>
            <a:r>
              <a:rPr lang="en-US" sz="1600" b="1" dirty="0">
                <a:latin typeface="Heiti TC Light"/>
                <a:cs typeface="Heiti TC Light"/>
              </a:rPr>
              <a:t>euphemisms</a:t>
            </a:r>
            <a:r>
              <a:rPr lang="en-US" sz="1600" dirty="0" smtClean="0">
                <a:latin typeface="Heiti TC Light"/>
                <a:cs typeface="Heiti TC Light"/>
              </a:rPr>
              <a:t> attempt to justify </a:t>
            </a:r>
            <a:r>
              <a:rPr lang="en-US" sz="1600" dirty="0">
                <a:latin typeface="Heiti TC Light"/>
                <a:cs typeface="Heiti TC Light"/>
              </a:rPr>
              <a:t>the horror of mass murder.</a:t>
            </a:r>
          </a:p>
          <a:p>
            <a:pPr algn="just" eaLnBrk="1" hangingPunct="1">
              <a:lnSpc>
                <a:spcPct val="80000"/>
              </a:lnSpc>
            </a:pPr>
            <a:endParaRPr lang="en-US" sz="1600" dirty="0"/>
          </a:p>
          <a:p>
            <a:pPr algn="just" eaLnBrk="1" hangingPunct="1">
              <a:lnSpc>
                <a:spcPct val="80000"/>
              </a:lnSpc>
              <a:buFont typeface="Wingdings" pitchFamily="4" charset="2"/>
              <a:buNone/>
            </a:pPr>
            <a:endParaRPr lang="en-US" sz="1100" dirty="0"/>
          </a:p>
          <a:p>
            <a:pPr algn="just" eaLnBrk="1" hangingPunct="1">
              <a:lnSpc>
                <a:spcPct val="80000"/>
              </a:lnSpc>
            </a:pPr>
            <a:endParaRPr lang="en-US" sz="1100" dirty="0"/>
          </a:p>
          <a:p>
            <a:pPr algn="just" eaLnBrk="1" hangingPunct="1">
              <a:lnSpc>
                <a:spcPct val="80000"/>
              </a:lnSpc>
              <a:buFont typeface="Wingdings" pitchFamily="4" charset="2"/>
              <a:buNone/>
            </a:pPr>
            <a:endParaRPr lang="en-US" sz="1000" dirty="0"/>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-DEHUMANIZATION</a:t>
            </a:r>
            <a:endParaRPr lang="en-US" sz="2000" dirty="0">
              <a:solidFill>
                <a:srgbClr val="000000"/>
              </a:solidFill>
              <a:latin typeface="Heiti SC Medium"/>
              <a:cs typeface="Heiti SC Medium"/>
            </a:endParaRPr>
          </a:p>
        </p:txBody>
      </p:sp>
      <p:sp>
        <p:nvSpPr>
          <p:cNvPr id="7" name="Rectangle 3"/>
          <p:cNvSpPr txBox="1">
            <a:spLocks noChangeArrowheads="1"/>
          </p:cNvSpPr>
          <p:nvPr/>
        </p:nvSpPr>
        <p:spPr>
          <a:xfrm>
            <a:off x="228600" y="2876550"/>
            <a:ext cx="8686800" cy="2133600"/>
          </a:xfrm>
          <a:prstGeom prst="rect">
            <a:avLst/>
          </a:prstGeom>
        </p:spPr>
        <p:txBody>
          <a:bodyPr vert="horz" lIns="91440" tIns="45720" rIns="91440" bIns="45720" rtlCol="0">
            <a:normAutofit fontScale="62500" lnSpcReduction="20000"/>
          </a:bodyPr>
          <a:lstStyle/>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GB" sz="2400" b="0" i="0" u="none" strike="noStrike" kern="1200" cap="none" spc="0" normalizeH="0" baseline="0" noProof="0" dirty="0" smtClean="0">
                <a:ln>
                  <a:noFill/>
                </a:ln>
                <a:solidFill>
                  <a:schemeClr val="tx1"/>
                </a:solidFill>
                <a:effectLst/>
                <a:uLnTx/>
                <a:uFillTx/>
                <a:latin typeface="Heiti TC Light"/>
                <a:ea typeface="+mn-ea"/>
                <a:cs typeface="Heiti TC Light"/>
              </a:rPr>
              <a:t>The SS guards who murdered the Jews were brainwashed with Anti-Semitic propaganda.</a:t>
            </a: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endParaRPr kumimoji="0" lang="en-GB" sz="2400" b="0" i="0" u="none" strike="noStrike" kern="1200" cap="none" spc="0" normalizeH="0" baseline="0" noProof="0" dirty="0" smtClean="0">
              <a:ln>
                <a:noFill/>
              </a:ln>
              <a:solidFill>
                <a:schemeClr val="tx1"/>
              </a:solidFill>
              <a:effectLst/>
              <a:uLnTx/>
              <a:uFillTx/>
              <a:latin typeface="Heiti TC Light"/>
              <a:ea typeface="+mn-ea"/>
              <a:cs typeface="Heiti TC Light"/>
            </a:endParaRP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GB" sz="2400" b="0" i="0" u="none" strike="noStrike" kern="1200" cap="none" spc="0" normalizeH="0" baseline="0" noProof="0" dirty="0" smtClean="0">
                <a:ln>
                  <a:noFill/>
                </a:ln>
                <a:solidFill>
                  <a:schemeClr val="tx1"/>
                </a:solidFill>
                <a:effectLst/>
                <a:uLnTx/>
                <a:uFillTx/>
                <a:latin typeface="Heiti TC Light"/>
                <a:ea typeface="+mn-ea"/>
                <a:cs typeface="Heiti TC Light"/>
              </a:rPr>
              <a:t>The Jews were transported in cattle cars in terrible conditions.</a:t>
            </a: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endParaRPr kumimoji="0" lang="en-GB" sz="2400" b="0" i="0" u="none" strike="noStrike" kern="1200" cap="none" spc="0" normalizeH="0" baseline="0" noProof="0" dirty="0" smtClean="0">
              <a:ln>
                <a:noFill/>
              </a:ln>
              <a:solidFill>
                <a:schemeClr val="tx1"/>
              </a:solidFill>
              <a:effectLst/>
              <a:uLnTx/>
              <a:uFillTx/>
              <a:latin typeface="Heiti TC Light"/>
              <a:ea typeface="+mn-ea"/>
              <a:cs typeface="Heiti TC Light"/>
            </a:endParaRP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GB" sz="2400" b="0" i="0" u="none" strike="noStrike" kern="1200" cap="none" spc="0" normalizeH="0" baseline="0" noProof="0" dirty="0" smtClean="0">
                <a:ln>
                  <a:noFill/>
                </a:ln>
                <a:solidFill>
                  <a:schemeClr val="tx1"/>
                </a:solidFill>
                <a:effectLst/>
                <a:uLnTx/>
                <a:uFillTx/>
                <a:latin typeface="Heiti TC Light"/>
                <a:ea typeface="+mn-ea"/>
                <a:cs typeface="Heiti TC Light"/>
              </a:rPr>
              <a:t>Naked, dirty and half starved people look like animals, which helped to reinforce the Nazi propaganda.</a:t>
            </a: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endParaRPr kumimoji="0" lang="en-GB" sz="2400" b="0" i="0" u="none" strike="noStrike" kern="1200" cap="none" spc="0" normalizeH="0" baseline="0" noProof="0" dirty="0" smtClean="0">
              <a:ln>
                <a:noFill/>
              </a:ln>
              <a:solidFill>
                <a:schemeClr val="tx1"/>
              </a:solidFill>
              <a:effectLst/>
              <a:uLnTx/>
              <a:uFillTx/>
              <a:latin typeface="Heiti TC Light"/>
              <a:ea typeface="+mn-ea"/>
              <a:cs typeface="Heiti TC Light"/>
            </a:endParaRP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GB" sz="2400" b="0" i="0" u="none" strike="noStrike" kern="1200" cap="none" spc="0" normalizeH="0" baseline="0" noProof="0" dirty="0" smtClean="0">
                <a:ln>
                  <a:noFill/>
                </a:ln>
                <a:solidFill>
                  <a:schemeClr val="tx1"/>
                </a:solidFill>
                <a:effectLst/>
                <a:uLnTx/>
                <a:uFillTx/>
                <a:latin typeface="Heiti TC Light"/>
                <a:ea typeface="+mn-ea"/>
                <a:cs typeface="Heiti TC Light"/>
              </a:rPr>
              <a:t>The SS used to train their new guards by encouraging them to set fire to a pit full of live victims – usually children.</a:t>
            </a:r>
            <a:endParaRPr kumimoji="0" lang="en-GB" sz="2400" b="0" i="0" u="none" strike="noStrike" kern="1200" cap="none" spc="0" normalizeH="0" baseline="0" noProof="0" dirty="0">
              <a:ln>
                <a:noFill/>
              </a:ln>
              <a:solidFill>
                <a:schemeClr val="tx1"/>
              </a:solidFill>
              <a:effectLst/>
              <a:uLnTx/>
              <a:uFillTx/>
              <a:latin typeface="Heiti TC Light"/>
              <a:ea typeface="+mn-ea"/>
              <a:cs typeface="Heiti TC Light"/>
            </a:endParaRPr>
          </a:p>
        </p:txBody>
      </p:sp>
      <p:sp>
        <p:nvSpPr>
          <p:cNvPr id="8" name="Rectangle 2"/>
          <p:cNvSpPr>
            <a:spLocks noGrp="1" noChangeArrowheads="1"/>
          </p:cNvSpPr>
          <p:nvPr>
            <p:ph type="title"/>
          </p:nvPr>
        </p:nvSpPr>
        <p:spPr>
          <a:xfrm>
            <a:off x="228600" y="2495550"/>
            <a:ext cx="8686800" cy="457200"/>
          </a:xfrm>
        </p:spPr>
        <p:txBody>
          <a:bodyPr>
            <a:normAutofit/>
          </a:bodyPr>
          <a:lstStyle/>
          <a:p>
            <a:pPr eaLnBrk="1" hangingPunct="1"/>
            <a:r>
              <a:rPr lang="en-GB" sz="1800" dirty="0">
                <a:latin typeface="Heiti TC Light"/>
                <a:cs typeface="Heiti TC Light"/>
              </a:rPr>
              <a:t>SS Tactics: </a:t>
            </a:r>
            <a:r>
              <a:rPr lang="en-GB" sz="1800" dirty="0">
                <a:latin typeface="Heiti TC Light"/>
                <a:cs typeface="Heiti TC Light"/>
                <a:hlinkClick r:id="rId3"/>
              </a:rPr>
              <a:t>Dehumanization</a:t>
            </a:r>
            <a:endParaRPr lang="en-GB" sz="1800" dirty="0">
              <a:latin typeface="Heiti TC Light"/>
              <a:cs typeface="Heiti TC Ligh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7" dur="5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checkerboard(across)">
                                      <p:cBhvr>
                                        <p:cTn id="12" dur="500"/>
                                        <p:tgtEl>
                                          <p:spTgt spid="33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diamond(in)">
                                      <p:cBhvr>
                                        <p:cTn id="17" dur="2000"/>
                                        <p:tgtEl>
                                          <p:spTgt spid="337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box(in)">
                                      <p:cBhvr>
                                        <p:cTn id="22" dur="500"/>
                                        <p:tgtEl>
                                          <p:spTgt spid="33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additive="base">
                                        <p:cTn id="3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additive="base">
                                        <p:cTn id="39"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anim calcmode="lin" valueType="num">
                                      <p:cBhvr additive="base">
                                        <p:cTn id="45"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a:xfrm>
            <a:off x="457200" y="285750"/>
            <a:ext cx="8229600" cy="857250"/>
          </a:xfrm>
        </p:spPr>
        <p:txBody>
          <a:bodyPr>
            <a:normAutofit/>
          </a:bodyPr>
          <a:lstStyle/>
          <a:p>
            <a:pPr eaLnBrk="1" hangingPunct="1"/>
            <a:r>
              <a:rPr lang="en-US" sz="2800" dirty="0">
                <a:latin typeface="Heiti TC Light"/>
                <a:cs typeface="Heiti TC Light"/>
              </a:rPr>
              <a:t>Stage 4: Organization</a:t>
            </a:r>
          </a:p>
        </p:txBody>
      </p:sp>
      <p:sp>
        <p:nvSpPr>
          <p:cNvPr id="38915" name="Rectangle 3"/>
          <p:cNvSpPr>
            <a:spLocks noGrp="1" noChangeArrowheads="1"/>
          </p:cNvSpPr>
          <p:nvPr>
            <p:ph type="body" idx="1"/>
          </p:nvPr>
        </p:nvSpPr>
        <p:spPr>
          <a:xfrm>
            <a:off x="381000" y="1063228"/>
            <a:ext cx="3200400" cy="3794522"/>
          </a:xfrm>
        </p:spPr>
        <p:txBody>
          <a:bodyPr/>
          <a:lstStyle/>
          <a:p>
            <a:pPr eaLnBrk="1" hangingPunct="1">
              <a:lnSpc>
                <a:spcPct val="90000"/>
              </a:lnSpc>
            </a:pPr>
            <a:r>
              <a:rPr lang="en-US" sz="1600" b="1" dirty="0">
                <a:latin typeface="Heiti TC Light"/>
                <a:cs typeface="Heiti TC Light"/>
              </a:rPr>
              <a:t>Genocide is a </a:t>
            </a:r>
            <a:r>
              <a:rPr lang="en-US" sz="1600" b="1" u="sng" dirty="0">
                <a:latin typeface="Heiti TC Light"/>
                <a:cs typeface="Heiti TC Light"/>
              </a:rPr>
              <a:t>group </a:t>
            </a:r>
            <a:r>
              <a:rPr lang="en-US" sz="1600" b="1" dirty="0">
                <a:latin typeface="Heiti TC Light"/>
                <a:cs typeface="Heiti TC Light"/>
              </a:rPr>
              <a:t>crime, so must be </a:t>
            </a:r>
            <a:r>
              <a:rPr lang="en-US" sz="1600" b="1" u="sng" dirty="0">
                <a:latin typeface="Heiti TC Light"/>
                <a:cs typeface="Heiti TC Light"/>
              </a:rPr>
              <a:t>organized</a:t>
            </a:r>
            <a:r>
              <a:rPr lang="en-US" sz="1600" b="1" dirty="0">
                <a:latin typeface="Heiti TC Light"/>
                <a:cs typeface="Heiti TC Light"/>
              </a:rPr>
              <a:t>.</a:t>
            </a:r>
          </a:p>
          <a:p>
            <a:pPr eaLnBrk="1" hangingPunct="1">
              <a:lnSpc>
                <a:spcPct val="90000"/>
              </a:lnSpc>
            </a:pPr>
            <a:r>
              <a:rPr lang="en-US" sz="1600" b="1" dirty="0">
                <a:latin typeface="Heiti TC Light"/>
                <a:cs typeface="Heiti TC Light"/>
              </a:rPr>
              <a:t>The state usually organizes, arms and financially supports the groups that conduct the genocidal massacres.  </a:t>
            </a:r>
          </a:p>
          <a:p>
            <a:pPr eaLnBrk="1" hangingPunct="1">
              <a:lnSpc>
                <a:spcPct val="90000"/>
              </a:lnSpc>
            </a:pPr>
            <a:r>
              <a:rPr lang="en-US" sz="1600" b="1" dirty="0">
                <a:latin typeface="Heiti TC Light"/>
                <a:cs typeface="Heiti TC Light"/>
              </a:rPr>
              <a:t>Plans are made by elites for a “final solution” of genocidal killings.</a:t>
            </a:r>
          </a:p>
          <a:p>
            <a:pPr eaLnBrk="1" hangingPunct="1">
              <a:lnSpc>
                <a:spcPct val="90000"/>
              </a:lnSpc>
              <a:buFont typeface="Wingdings" pitchFamily="4" charset="2"/>
              <a:buNone/>
            </a:pPr>
            <a:endParaRPr lang="en-US" sz="2000" b="1" dirty="0"/>
          </a:p>
        </p:txBody>
      </p:sp>
      <p:sp>
        <p:nvSpPr>
          <p:cNvPr id="49156" name="Text Box 6"/>
          <p:cNvSpPr txBox="1">
            <a:spLocks noChangeArrowheads="1"/>
          </p:cNvSpPr>
          <p:nvPr/>
        </p:nvSpPr>
        <p:spPr bwMode="auto">
          <a:xfrm>
            <a:off x="457200" y="1828800"/>
            <a:ext cx="8382000" cy="369332"/>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a:latin typeface="Garamond" pitchFamily="18" charset="0"/>
            </a:endParaRPr>
          </a:p>
        </p:txBody>
      </p:sp>
      <p:pic>
        <p:nvPicPr>
          <p:cNvPr id="49157" name="Picture 8" descr="05459"/>
          <p:cNvPicPr>
            <a:picLocks noChangeAspect="1" noChangeArrowheads="1"/>
          </p:cNvPicPr>
          <p:nvPr/>
        </p:nvPicPr>
        <p:blipFill>
          <a:blip r:embed="rId3"/>
          <a:srcRect/>
          <a:stretch>
            <a:fillRect/>
          </a:stretch>
        </p:blipFill>
        <p:spPr bwMode="auto">
          <a:xfrm>
            <a:off x="3948996" y="1123950"/>
            <a:ext cx="4890204" cy="3276600"/>
          </a:xfrm>
          <a:prstGeom prst="rect">
            <a:avLst/>
          </a:prstGeom>
          <a:noFill/>
          <a:ln w="9525">
            <a:noFill/>
            <a:miter lim="800000"/>
            <a:headEnd/>
            <a:tailEnd/>
          </a:ln>
        </p:spPr>
      </p:pic>
      <p:sp>
        <p:nvSpPr>
          <p:cNvPr id="6"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7"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ORGANIZATION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blinds(horizontal)">
                                      <p:cBhvr>
                                        <p:cTn id="7" dur="500"/>
                                        <p:tgtEl>
                                          <p:spTgt spid="38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box(in)">
                                      <p:cBhvr>
                                        <p:cTn id="12" dur="500"/>
                                        <p:tgtEl>
                                          <p:spTgt spid="389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 calcmode="lin" valueType="num">
                                      <p:cBhvr additive="base">
                                        <p:cTn id="17"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title"/>
          </p:nvPr>
        </p:nvSpPr>
        <p:spPr>
          <a:xfrm>
            <a:off x="685800" y="266700"/>
            <a:ext cx="7772400" cy="857250"/>
          </a:xfrm>
        </p:spPr>
        <p:txBody>
          <a:bodyPr>
            <a:normAutofit/>
          </a:bodyPr>
          <a:lstStyle/>
          <a:p>
            <a:r>
              <a:rPr lang="en-US" sz="2800" dirty="0">
                <a:latin typeface="Heiti TC Light"/>
                <a:cs typeface="Heiti TC Light"/>
              </a:rPr>
              <a:t>“Rise in Bloody </a:t>
            </a:r>
            <a:r>
              <a:rPr lang="en-US" sz="2800" dirty="0" smtClean="0">
                <a:latin typeface="Heiti TC Light"/>
                <a:cs typeface="Heiti TC Light"/>
              </a:rPr>
              <a:t>Vengeance</a:t>
            </a:r>
            <a:r>
              <a:rPr lang="en-US" sz="2800" dirty="0">
                <a:latin typeface="Heiti TC Light"/>
                <a:cs typeface="Heiti TC Light"/>
              </a:rPr>
              <a:t>”</a:t>
            </a:r>
          </a:p>
        </p:txBody>
      </p:sp>
      <p:sp>
        <p:nvSpPr>
          <p:cNvPr id="39939" name="Rectangle 3"/>
          <p:cNvSpPr>
            <a:spLocks noGrp="1" noChangeArrowheads="1"/>
          </p:cNvSpPr>
          <p:nvPr>
            <p:ph type="body" sz="half" idx="1"/>
          </p:nvPr>
        </p:nvSpPr>
        <p:spPr>
          <a:xfrm>
            <a:off x="381000" y="971550"/>
            <a:ext cx="5257800" cy="3600450"/>
          </a:xfrm>
        </p:spPr>
        <p:txBody>
          <a:bodyPr>
            <a:normAutofit/>
          </a:bodyPr>
          <a:lstStyle/>
          <a:p>
            <a:pPr>
              <a:lnSpc>
                <a:spcPct val="90000"/>
              </a:lnSpc>
            </a:pPr>
            <a:r>
              <a:rPr lang="en-US" sz="1800" dirty="0">
                <a:latin typeface="Heiti TC Light"/>
                <a:cs typeface="Heiti TC Light"/>
              </a:rPr>
              <a:t>The German propaganda minister, Joseph Goebbels, incited Germans to "rise in bloody vengeance against the Jews.” </a:t>
            </a:r>
          </a:p>
          <a:p>
            <a:pPr lvl="1">
              <a:lnSpc>
                <a:spcPct val="90000"/>
              </a:lnSpc>
            </a:pPr>
            <a:r>
              <a:rPr lang="en-US" sz="1800" dirty="0">
                <a:latin typeface="Heiti TC Light"/>
                <a:cs typeface="Heiti TC Light"/>
              </a:rPr>
              <a:t>Mob violence broke out as the German police stood by and watched.  </a:t>
            </a:r>
          </a:p>
          <a:p>
            <a:pPr lvl="1">
              <a:lnSpc>
                <a:spcPct val="90000"/>
              </a:lnSpc>
            </a:pPr>
            <a:r>
              <a:rPr lang="en-US" sz="1800" dirty="0">
                <a:latin typeface="Heiti TC Light"/>
                <a:cs typeface="Heiti TC Light"/>
              </a:rPr>
              <a:t>Storm troopers and members of the SS beat and murdered Jews along with the mobs.</a:t>
            </a:r>
          </a:p>
          <a:p>
            <a:pPr>
              <a:lnSpc>
                <a:spcPct val="90000"/>
              </a:lnSpc>
            </a:pPr>
            <a:r>
              <a:rPr lang="en-US" sz="1800" dirty="0">
                <a:latin typeface="Heiti TC Light"/>
                <a:cs typeface="Heiti TC Light"/>
              </a:rPr>
              <a:t>Nearly 1000 synagogues were burned and thousands of Jews rounded up.</a:t>
            </a:r>
          </a:p>
        </p:txBody>
      </p:sp>
      <p:pic>
        <p:nvPicPr>
          <p:cNvPr id="51204" name="Picture 5" descr="GOEBBELS">
            <a:hlinkClick r:id="rId2"/>
          </p:cNvPr>
          <p:cNvPicPr>
            <a:picLocks noGrp="1" noChangeAspect="1" noChangeArrowheads="1"/>
          </p:cNvPicPr>
          <p:nvPr>
            <p:ph sz="half" idx="2"/>
          </p:nvPr>
        </p:nvPicPr>
        <p:blipFill>
          <a:blip r:embed="rId3"/>
          <a:srcRect/>
          <a:stretch>
            <a:fillRect/>
          </a:stretch>
        </p:blipFill>
        <p:spPr>
          <a:xfrm>
            <a:off x="5943600" y="1028700"/>
            <a:ext cx="2667000" cy="3200400"/>
          </a:xfrm>
        </p:spPr>
      </p:pic>
      <p:sp>
        <p:nvSpPr>
          <p:cNvPr id="5"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6"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ORGANIZATION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blinds(horizontal)">
                                      <p:cBhvr>
                                        <p:cTn id="7" dur="500"/>
                                        <p:tgtEl>
                                          <p:spTgt spid="399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9939">
                                            <p:txEl>
                                              <p:pRg st="2" end="2"/>
                                            </p:txEl>
                                          </p:spTgt>
                                        </p:tgtEl>
                                        <p:attrNameLst>
                                          <p:attrName>style.visibility</p:attrName>
                                        </p:attrNameLst>
                                      </p:cBhvr>
                                      <p:to>
                                        <p:strVal val="visible"/>
                                      </p:to>
                                    </p:set>
                                    <p:animEffect transition="in" filter="blinds(horizontal)">
                                      <p:cBhvr>
                                        <p:cTn id="12" dur="500"/>
                                        <p:tgtEl>
                                          <p:spTgt spid="399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9939">
                                            <p:txEl>
                                              <p:pRg st="3" end="3"/>
                                            </p:txEl>
                                          </p:spTgt>
                                        </p:tgtEl>
                                        <p:attrNameLst>
                                          <p:attrName>style.visibility</p:attrName>
                                        </p:attrNameLst>
                                      </p:cBhvr>
                                      <p:to>
                                        <p:strVal val="visible"/>
                                      </p:to>
                                    </p:set>
                                    <p:anim calcmode="lin" valueType="num">
                                      <p:cBhvr additive="base">
                                        <p:cTn id="17" dur="5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99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52400" y="438150"/>
            <a:ext cx="8839200" cy="762000"/>
          </a:xfrm>
        </p:spPr>
        <p:txBody>
          <a:bodyPr>
            <a:normAutofit/>
          </a:bodyPr>
          <a:lstStyle/>
          <a:p>
            <a:pPr algn="ctr" eaLnBrk="1" hangingPunct="1">
              <a:lnSpc>
                <a:spcPct val="90000"/>
              </a:lnSpc>
              <a:buNone/>
            </a:pPr>
            <a:r>
              <a:rPr lang="en-US" sz="2000" b="1" dirty="0">
                <a:latin typeface="Heiti TC Light"/>
                <a:cs typeface="Heiti TC Light"/>
              </a:rPr>
              <a:t>Understanding the genocidal process is one of the</a:t>
            </a:r>
            <a:r>
              <a:rPr lang="en-US" sz="2000" b="1" dirty="0" smtClean="0">
                <a:latin typeface="Heiti TC Light"/>
                <a:cs typeface="Heiti TC Light"/>
              </a:rPr>
              <a:t> </a:t>
            </a:r>
          </a:p>
          <a:p>
            <a:pPr algn="ctr" eaLnBrk="1" hangingPunct="1">
              <a:lnSpc>
                <a:spcPct val="90000"/>
              </a:lnSpc>
              <a:buNone/>
            </a:pPr>
            <a:r>
              <a:rPr lang="en-US" sz="2000" b="1" dirty="0" smtClean="0">
                <a:latin typeface="Heiti TC Light"/>
                <a:cs typeface="Heiti TC Light"/>
              </a:rPr>
              <a:t>most </a:t>
            </a:r>
            <a:r>
              <a:rPr lang="en-US" sz="2000" b="1" dirty="0">
                <a:latin typeface="Heiti TC Light"/>
                <a:cs typeface="Heiti TC Light"/>
              </a:rPr>
              <a:t>important steps in preventing future genocides</a:t>
            </a:r>
            <a:r>
              <a:rPr lang="en-US" sz="2000" b="1" dirty="0" smtClean="0">
                <a:latin typeface="Heiti TC Light"/>
                <a:cs typeface="Heiti TC Light"/>
              </a:rPr>
              <a:t>.</a:t>
            </a:r>
          </a:p>
          <a:p>
            <a:pPr lvl="2" eaLnBrk="1" hangingPunct="1">
              <a:lnSpc>
                <a:spcPct val="90000"/>
              </a:lnSpc>
            </a:pPr>
            <a:endParaRPr lang="en-US" sz="2000" b="1" dirty="0" smtClean="0">
              <a:latin typeface="Heiti TC Light"/>
              <a:cs typeface="Heiti TC Light"/>
            </a:endParaRPr>
          </a:p>
          <a:p>
            <a:pPr lvl="2" eaLnBrk="1" hangingPunct="1">
              <a:lnSpc>
                <a:spcPct val="90000"/>
              </a:lnSpc>
            </a:pPr>
            <a:endParaRPr lang="en-US" sz="2000" b="1" dirty="0" smtClean="0">
              <a:latin typeface="Heiti TC Light"/>
              <a:cs typeface="Heiti TC Light"/>
            </a:endParaRPr>
          </a:p>
          <a:p>
            <a:pPr lvl="2" eaLnBrk="1" hangingPunct="1">
              <a:lnSpc>
                <a:spcPct val="90000"/>
              </a:lnSpc>
              <a:buNone/>
            </a:pPr>
            <a:endParaRPr lang="en-US" sz="2000" b="1" dirty="0">
              <a:latin typeface="Heiti TC Light"/>
              <a:cs typeface="Heiti TC Light"/>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a:t>
            </a:r>
            <a:endParaRPr lang="en-US" sz="2000" dirty="0">
              <a:solidFill>
                <a:srgbClr val="000000"/>
              </a:solidFill>
              <a:latin typeface="Heiti SC Medium"/>
              <a:cs typeface="Heiti SC Medium"/>
            </a:endParaRPr>
          </a:p>
        </p:txBody>
      </p:sp>
      <p:sp>
        <p:nvSpPr>
          <p:cNvPr id="6"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7" name="TextBox 6"/>
          <p:cNvSpPr txBox="1"/>
          <p:nvPr/>
        </p:nvSpPr>
        <p:spPr>
          <a:xfrm>
            <a:off x="317625" y="4381500"/>
            <a:ext cx="8261174" cy="307777"/>
          </a:xfrm>
          <a:prstGeom prst="rect">
            <a:avLst/>
          </a:prstGeom>
          <a:noFill/>
        </p:spPr>
        <p:txBody>
          <a:bodyPr wrap="none" rtlCol="0">
            <a:spAutoFit/>
          </a:bodyPr>
          <a:lstStyle/>
          <a:p>
            <a:r>
              <a:rPr lang="en-US" sz="1400" b="1" i="1" dirty="0" smtClean="0">
                <a:latin typeface="Heiti TC Light"/>
                <a:cs typeface="Heiti TC Light"/>
              </a:rPr>
              <a:t>*The 8 Stages of Genocide were first outlined  by Dr. Greg Stanton, Department of State: 1996. </a:t>
            </a:r>
          </a:p>
          <a:p>
            <a:endParaRPr lang="en-US" dirty="0"/>
          </a:p>
        </p:txBody>
      </p:sp>
      <p:sp>
        <p:nvSpPr>
          <p:cNvPr id="8" name="TextBox 7"/>
          <p:cNvSpPr txBox="1"/>
          <p:nvPr/>
        </p:nvSpPr>
        <p:spPr>
          <a:xfrm>
            <a:off x="838200" y="1428750"/>
            <a:ext cx="3657600" cy="2313454"/>
          </a:xfrm>
          <a:prstGeom prst="rect">
            <a:avLst/>
          </a:prstGeom>
          <a:noFill/>
        </p:spPr>
        <p:txBody>
          <a:bodyPr wrap="square" rtlCol="0">
            <a:spAutoFit/>
          </a:bodyPr>
          <a:lstStyle/>
          <a:p>
            <a:pPr marL="457200" indent="-457200">
              <a:lnSpc>
                <a:spcPct val="90000"/>
              </a:lnSpc>
            </a:pPr>
            <a:r>
              <a:rPr lang="en-US" sz="2000" b="1" dirty="0" smtClean="0">
                <a:latin typeface="Heiti TC Light"/>
                <a:cs typeface="Heiti TC Light"/>
              </a:rPr>
              <a:t>Stage 1: Classification</a:t>
            </a:r>
          </a:p>
          <a:p>
            <a:pPr marL="457200" indent="-457200">
              <a:lnSpc>
                <a:spcPct val="90000"/>
              </a:lnSpc>
            </a:pPr>
            <a:r>
              <a:rPr lang="en-US" sz="2000" b="1" dirty="0" smtClean="0">
                <a:latin typeface="Heiti TC Light"/>
                <a:cs typeface="Heiti TC Light"/>
              </a:rPr>
              <a:t>Stage 2: Symbolization</a:t>
            </a:r>
          </a:p>
          <a:p>
            <a:pPr marL="457200" indent="-457200">
              <a:lnSpc>
                <a:spcPct val="90000"/>
              </a:lnSpc>
            </a:pPr>
            <a:r>
              <a:rPr lang="en-US" sz="2000" b="1" dirty="0" smtClean="0">
                <a:latin typeface="Heiti TC Light"/>
                <a:cs typeface="Heiti TC Light"/>
              </a:rPr>
              <a:t>Stage 3: Dehumanization</a:t>
            </a:r>
          </a:p>
          <a:p>
            <a:pPr marL="457200" indent="-457200">
              <a:lnSpc>
                <a:spcPct val="90000"/>
              </a:lnSpc>
            </a:pPr>
            <a:r>
              <a:rPr lang="en-US" sz="2000" b="1" dirty="0" smtClean="0">
                <a:latin typeface="Heiti TC Light"/>
                <a:cs typeface="Heiti TC Light"/>
              </a:rPr>
              <a:t>Stage 4: Organization</a:t>
            </a:r>
          </a:p>
          <a:p>
            <a:pPr marL="457200" indent="-457200">
              <a:lnSpc>
                <a:spcPct val="90000"/>
              </a:lnSpc>
            </a:pPr>
            <a:r>
              <a:rPr lang="en-US" sz="2000" b="1" dirty="0" smtClean="0">
                <a:latin typeface="Heiti TC Light"/>
                <a:cs typeface="Heiti TC Light"/>
              </a:rPr>
              <a:t>Stage 5: Polarization</a:t>
            </a:r>
          </a:p>
          <a:p>
            <a:pPr marL="457200" indent="-457200">
              <a:lnSpc>
                <a:spcPct val="90000"/>
              </a:lnSpc>
            </a:pPr>
            <a:r>
              <a:rPr lang="en-US" sz="2000" b="1" dirty="0" smtClean="0">
                <a:latin typeface="Heiti TC Light"/>
                <a:cs typeface="Heiti TC Light"/>
              </a:rPr>
              <a:t>Stage 6: Preparation</a:t>
            </a:r>
          </a:p>
          <a:p>
            <a:pPr marL="457200" indent="-457200">
              <a:lnSpc>
                <a:spcPct val="90000"/>
              </a:lnSpc>
            </a:pPr>
            <a:r>
              <a:rPr lang="en-US" sz="2000" b="1" dirty="0" smtClean="0">
                <a:latin typeface="Heiti TC Light"/>
                <a:cs typeface="Heiti TC Light"/>
              </a:rPr>
              <a:t>Stage 7: Extermination</a:t>
            </a:r>
          </a:p>
          <a:p>
            <a:pPr marL="457200" indent="-457200">
              <a:lnSpc>
                <a:spcPct val="90000"/>
              </a:lnSpc>
            </a:pPr>
            <a:r>
              <a:rPr lang="en-US" sz="2000" b="1" dirty="0" smtClean="0">
                <a:latin typeface="Heiti TC Light"/>
                <a:cs typeface="Heiti TC Light"/>
              </a:rPr>
              <a:t>Stage 8: Denial</a:t>
            </a:r>
            <a:endParaRPr lang="en-US" dirty="0"/>
          </a:p>
        </p:txBody>
      </p:sp>
      <p:sp>
        <p:nvSpPr>
          <p:cNvPr id="9" name="TextBox 8"/>
          <p:cNvSpPr txBox="1"/>
          <p:nvPr/>
        </p:nvSpPr>
        <p:spPr>
          <a:xfrm>
            <a:off x="4876801" y="2321064"/>
            <a:ext cx="3581399" cy="707886"/>
          </a:xfrm>
          <a:prstGeom prst="rect">
            <a:avLst/>
          </a:prstGeom>
          <a:noFill/>
        </p:spPr>
        <p:txBody>
          <a:bodyPr wrap="square" rtlCol="0">
            <a:spAutoFit/>
          </a:bodyPr>
          <a:lstStyle/>
          <a:p>
            <a:pPr marL="0" lvl="2"/>
            <a:r>
              <a:rPr lang="en-US" sz="2000" b="1" dirty="0" smtClean="0">
                <a:latin typeface="Heiti TC Light"/>
                <a:cs typeface="Heiti TC Light"/>
              </a:rPr>
              <a:t>The first six stages are Early Warnings.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a:xfrm>
            <a:off x="457200" y="285750"/>
            <a:ext cx="8229600" cy="609600"/>
          </a:xfrm>
        </p:spPr>
        <p:txBody>
          <a:bodyPr>
            <a:normAutofit/>
          </a:bodyPr>
          <a:lstStyle/>
          <a:p>
            <a:pPr eaLnBrk="1" hangingPunct="1"/>
            <a:r>
              <a:rPr lang="en-US" sz="2800" dirty="0">
                <a:latin typeface="Heiti TC Light"/>
                <a:cs typeface="Heiti TC Light"/>
              </a:rPr>
              <a:t>Stage 5: Polarization </a:t>
            </a:r>
          </a:p>
        </p:txBody>
      </p:sp>
      <p:sp>
        <p:nvSpPr>
          <p:cNvPr id="41987" name="Rectangle 3"/>
          <p:cNvSpPr>
            <a:spLocks noGrp="1" noChangeArrowheads="1"/>
          </p:cNvSpPr>
          <p:nvPr>
            <p:ph type="body" idx="1"/>
          </p:nvPr>
        </p:nvSpPr>
        <p:spPr>
          <a:xfrm>
            <a:off x="228600" y="742950"/>
            <a:ext cx="8686800" cy="1314449"/>
          </a:xfrm>
        </p:spPr>
        <p:txBody>
          <a:bodyPr>
            <a:normAutofit fontScale="32500" lnSpcReduction="20000"/>
          </a:bodyPr>
          <a:lstStyle/>
          <a:p>
            <a:pPr eaLnBrk="1" hangingPunct="1"/>
            <a:r>
              <a:rPr lang="en-US" sz="4923" b="1" dirty="0">
                <a:latin typeface="Heiti TC Light"/>
                <a:cs typeface="Heiti TC Light"/>
              </a:rPr>
              <a:t>Extremists </a:t>
            </a:r>
            <a:r>
              <a:rPr lang="en-US" sz="4923" b="1" dirty="0" smtClean="0">
                <a:latin typeface="Heiti TC Light"/>
                <a:cs typeface="Heiti TC Light"/>
              </a:rPr>
              <a:t>drive </a:t>
            </a:r>
            <a:r>
              <a:rPr lang="en-US" sz="4923" b="1" dirty="0">
                <a:latin typeface="Heiti TC Light"/>
                <a:cs typeface="Heiti TC Light"/>
              </a:rPr>
              <a:t>groups apart. </a:t>
            </a:r>
          </a:p>
          <a:p>
            <a:pPr eaLnBrk="1" hangingPunct="1"/>
            <a:r>
              <a:rPr lang="en-US" sz="4923" b="1" dirty="0">
                <a:latin typeface="Heiti TC Light"/>
                <a:cs typeface="Heiti TC Light"/>
              </a:rPr>
              <a:t>Hate groups broadcast and print polarizing propaganda. </a:t>
            </a:r>
          </a:p>
          <a:p>
            <a:pPr eaLnBrk="1" hangingPunct="1"/>
            <a:r>
              <a:rPr lang="en-US" sz="4923" b="1" dirty="0">
                <a:latin typeface="Heiti TC Light"/>
                <a:cs typeface="Heiti TC Light"/>
              </a:rPr>
              <a:t>Laws are passed that forbid intermarriage or social interaction.</a:t>
            </a:r>
          </a:p>
          <a:p>
            <a:pPr eaLnBrk="1" hangingPunct="1"/>
            <a:r>
              <a:rPr lang="en-US" sz="4923" b="1" dirty="0">
                <a:latin typeface="Heiti TC Light"/>
                <a:cs typeface="Heiti TC Light"/>
              </a:rPr>
              <a:t>Political moderates are silenced, </a:t>
            </a:r>
            <a:r>
              <a:rPr lang="en-US" sz="4923" b="1" dirty="0" smtClean="0">
                <a:latin typeface="Heiti TC Light"/>
                <a:cs typeface="Heiti TC Light"/>
              </a:rPr>
              <a:t>threatened </a:t>
            </a:r>
            <a:r>
              <a:rPr lang="en-US" sz="4923" b="1" dirty="0">
                <a:latin typeface="Heiti TC Light"/>
                <a:cs typeface="Heiti TC Light"/>
              </a:rPr>
              <a:t>and intimidated,</a:t>
            </a:r>
            <a:r>
              <a:rPr lang="en-US" sz="4923" b="1" dirty="0" smtClean="0">
                <a:latin typeface="Heiti TC Light"/>
                <a:cs typeface="Heiti TC Light"/>
              </a:rPr>
              <a:t> &amp; </a:t>
            </a:r>
            <a:r>
              <a:rPr lang="en-US" sz="4923" b="1" dirty="0">
                <a:latin typeface="Heiti TC Light"/>
                <a:cs typeface="Heiti TC Light"/>
              </a:rPr>
              <a:t>killed.</a:t>
            </a:r>
            <a:r>
              <a:rPr lang="en-US" sz="4923" dirty="0">
                <a:latin typeface="Heiti TC Light"/>
                <a:cs typeface="Heiti TC Light"/>
              </a:rPr>
              <a:t> </a:t>
            </a:r>
            <a:r>
              <a:rPr lang="en-US" sz="1800" dirty="0">
                <a:latin typeface="Heiti TC Light"/>
                <a:cs typeface="Heiti TC Light"/>
              </a:rPr>
              <a:t/>
            </a:r>
            <a:br>
              <a:rPr lang="en-US" sz="1800" dirty="0">
                <a:latin typeface="Heiti TC Light"/>
                <a:cs typeface="Heiti TC Light"/>
              </a:rPr>
            </a:br>
            <a:endParaRPr lang="en-US" sz="1800" dirty="0">
              <a:latin typeface="Heiti TC Light"/>
              <a:cs typeface="Heiti TC Light"/>
            </a:endParaRPr>
          </a:p>
          <a:p>
            <a:pPr eaLnBrk="1" hangingPunct="1">
              <a:buFont typeface="Wingdings" pitchFamily="4" charset="2"/>
              <a:buNone/>
            </a:pPr>
            <a:r>
              <a:rPr lang="en-US" sz="1800" dirty="0">
                <a:latin typeface="Heiti TC Light"/>
                <a:cs typeface="Heiti TC Light"/>
              </a:rPr>
              <a:t/>
            </a:r>
            <a:br>
              <a:rPr lang="en-US" sz="1800" dirty="0">
                <a:latin typeface="Heiti TC Light"/>
                <a:cs typeface="Heiti TC Light"/>
              </a:rPr>
            </a:br>
            <a:endParaRPr lang="en-US" sz="1800" dirty="0">
              <a:latin typeface="Heiti TC Light"/>
              <a:cs typeface="Heiti TC Light"/>
            </a:endParaRPr>
          </a:p>
        </p:txBody>
      </p:sp>
      <p:sp>
        <p:nvSpPr>
          <p:cNvPr id="41988" name="Text Box 5"/>
          <p:cNvSpPr txBox="1">
            <a:spLocks noChangeArrowheads="1"/>
          </p:cNvSpPr>
          <p:nvPr/>
        </p:nvSpPr>
        <p:spPr bwMode="auto">
          <a:xfrm>
            <a:off x="5105400" y="1809751"/>
            <a:ext cx="3810000" cy="3254737"/>
          </a:xfrm>
          <a:prstGeom prst="rect">
            <a:avLst/>
          </a:prstGeom>
          <a:noFill/>
          <a:ln w="9525">
            <a:noFill/>
            <a:miter lim="800000"/>
            <a:headEnd/>
            <a:tailEnd/>
          </a:ln>
        </p:spPr>
        <p:txBody>
          <a:bodyPr wrap="square">
            <a:prstTxWarp prst="textNoShape">
              <a:avLst/>
            </a:prstTxWarp>
            <a:spAutoFit/>
          </a:bodyPr>
          <a:lstStyle/>
          <a:p>
            <a:pPr>
              <a:spcBef>
                <a:spcPct val="50000"/>
              </a:spcBef>
              <a:buFontTx/>
              <a:buChar char="•"/>
            </a:pPr>
            <a:r>
              <a:rPr lang="en-US" sz="1500" dirty="0" smtClean="0">
                <a:latin typeface="Heiti TC Light"/>
                <a:cs typeface="Heiti TC Light"/>
              </a:rPr>
              <a:t>Public demonstrations were organized against Jewish merchants.</a:t>
            </a:r>
          </a:p>
          <a:p>
            <a:pPr>
              <a:spcBef>
                <a:spcPct val="50000"/>
              </a:spcBef>
              <a:buFontTx/>
              <a:buChar char="•"/>
            </a:pPr>
            <a:r>
              <a:rPr lang="en-US" sz="1500" dirty="0" smtClean="0">
                <a:latin typeface="Heiti TC Light"/>
                <a:cs typeface="Heiti TC Light"/>
              </a:rPr>
              <a:t> </a:t>
            </a:r>
            <a:r>
              <a:rPr lang="en-US" sz="1500" dirty="0">
                <a:latin typeface="Heiti TC Light"/>
                <a:cs typeface="Heiti TC Light"/>
              </a:rPr>
              <a:t>Moderate German dissenters were the first to be arrested and sent to concentration camps</a:t>
            </a:r>
            <a:r>
              <a:rPr lang="en-US" sz="1500" dirty="0" smtClean="0">
                <a:latin typeface="Heiti TC Light"/>
                <a:cs typeface="Heiti TC Light"/>
              </a:rPr>
              <a:t>.</a:t>
            </a:r>
          </a:p>
          <a:p>
            <a:pPr>
              <a:lnSpc>
                <a:spcPct val="80000"/>
              </a:lnSpc>
            </a:pPr>
            <a:endParaRPr lang="en-US" sz="1500" dirty="0" smtClean="0">
              <a:latin typeface="Heiti TC Light"/>
              <a:cs typeface="Heiti TC Light"/>
            </a:endParaRPr>
          </a:p>
          <a:p>
            <a:pPr>
              <a:lnSpc>
                <a:spcPct val="80000"/>
              </a:lnSpc>
              <a:buFont typeface="Arial"/>
              <a:buChar char="•"/>
            </a:pPr>
            <a:r>
              <a:rPr lang="en-US" sz="1500" dirty="0" smtClean="0">
                <a:latin typeface="Heiti TC Light"/>
                <a:cs typeface="Heiti TC Light"/>
              </a:rPr>
              <a:t>Attacks are staged and blamed on targeted groups.</a:t>
            </a:r>
          </a:p>
          <a:p>
            <a:pPr>
              <a:lnSpc>
                <a:spcPct val="80000"/>
              </a:lnSpc>
            </a:pPr>
            <a:r>
              <a:rPr lang="en-US" sz="1500" dirty="0" smtClean="0">
                <a:latin typeface="Heiti TC Light"/>
                <a:cs typeface="Heiti TC Light"/>
              </a:rPr>
              <a:t>   </a:t>
            </a:r>
          </a:p>
          <a:p>
            <a:pPr>
              <a:lnSpc>
                <a:spcPct val="80000"/>
              </a:lnSpc>
              <a:buFont typeface="Arial"/>
              <a:buChar char="•"/>
            </a:pPr>
            <a:r>
              <a:rPr lang="en-US" sz="1500" dirty="0" smtClean="0">
                <a:latin typeface="Heiti TC Light"/>
                <a:cs typeface="Heiti TC Light"/>
              </a:rPr>
              <a:t> In Germany, the Reichstag fire was blamed on Jewish Communists in 1933.</a:t>
            </a:r>
          </a:p>
          <a:p>
            <a:pPr>
              <a:lnSpc>
                <a:spcPct val="80000"/>
              </a:lnSpc>
            </a:pPr>
            <a:endParaRPr lang="en-US" sz="1500" dirty="0" smtClean="0">
              <a:latin typeface="Heiti TC Light"/>
              <a:cs typeface="Heiti TC Light"/>
            </a:endParaRPr>
          </a:p>
          <a:p>
            <a:pPr>
              <a:lnSpc>
                <a:spcPct val="80000"/>
              </a:lnSpc>
              <a:buFont typeface="Arial"/>
              <a:buChar char="•"/>
            </a:pPr>
            <a:r>
              <a:rPr lang="en-US" sz="1500" dirty="0" smtClean="0">
                <a:latin typeface="Heiti TC Light"/>
                <a:cs typeface="Heiti TC Light"/>
              </a:rPr>
              <a:t>Cultural centers of targeted groups are attacked.</a:t>
            </a:r>
            <a:endParaRPr lang="en-US" dirty="0" smtClean="0">
              <a:latin typeface="Garamond" pitchFamily="18" charset="0"/>
            </a:endParaRPr>
          </a:p>
          <a:p>
            <a:pPr>
              <a:spcBef>
                <a:spcPct val="50000"/>
              </a:spcBef>
            </a:pPr>
            <a:endParaRPr lang="en-US" dirty="0">
              <a:latin typeface="Garamond" pitchFamily="18" charset="0"/>
            </a:endParaRPr>
          </a:p>
        </p:txBody>
      </p:sp>
      <p:pic>
        <p:nvPicPr>
          <p:cNvPr id="53253" name="Picture 7" descr="boycott"/>
          <p:cNvPicPr>
            <a:picLocks noChangeAspect="1" noChangeArrowheads="1"/>
          </p:cNvPicPr>
          <p:nvPr/>
        </p:nvPicPr>
        <p:blipFill>
          <a:blip r:embed="rId3"/>
          <a:srcRect/>
          <a:stretch>
            <a:fillRect/>
          </a:stretch>
        </p:blipFill>
        <p:spPr bwMode="auto">
          <a:xfrm>
            <a:off x="228600" y="1885950"/>
            <a:ext cx="4724400" cy="2763774"/>
          </a:xfrm>
          <a:prstGeom prst="rect">
            <a:avLst/>
          </a:prstGeom>
          <a:noFill/>
          <a:ln w="9525">
            <a:noFill/>
            <a:miter lim="800000"/>
            <a:headEnd/>
            <a:tailEnd/>
          </a:ln>
        </p:spPr>
      </p:pic>
      <p:sp>
        <p:nvSpPr>
          <p:cNvPr id="6"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7"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POLARIZATION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blinds(horizontal)">
                                      <p:cBhvr>
                                        <p:cTn id="7" dur="5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box(in)">
                                      <p:cBhvr>
                                        <p:cTn id="12" dur="500"/>
                                        <p:tgtEl>
                                          <p:spTgt spid="41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checkerboard(across)">
                                      <p:cBhvr>
                                        <p:cTn id="17" dur="500"/>
                                        <p:tgtEl>
                                          <p:spTgt spid="419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diamond(in)">
                                      <p:cBhvr>
                                        <p:cTn id="22" dur="2000"/>
                                        <p:tgtEl>
                                          <p:spTgt spid="419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41988">
                                            <p:txEl>
                                              <p:pRg st="0" end="0"/>
                                            </p:txEl>
                                          </p:spTgt>
                                        </p:tgtEl>
                                        <p:attrNameLst>
                                          <p:attrName>style.visibility</p:attrName>
                                        </p:attrNameLst>
                                      </p:cBhvr>
                                      <p:to>
                                        <p:strVal val="visible"/>
                                      </p:to>
                                    </p:set>
                                    <p:anim calcmode="lin" valueType="num">
                                      <p:cBhvr additive="base">
                                        <p:cTn id="27" dur="500" fill="hold"/>
                                        <p:tgtEl>
                                          <p:spTgt spid="4198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19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41988">
                                            <p:txEl>
                                              <p:pRg st="1" end="1"/>
                                            </p:txEl>
                                          </p:spTgt>
                                        </p:tgtEl>
                                        <p:attrNameLst>
                                          <p:attrName>style.visibility</p:attrName>
                                        </p:attrNameLst>
                                      </p:cBhvr>
                                      <p:to>
                                        <p:strVal val="visible"/>
                                      </p:to>
                                    </p:set>
                                    <p:anim calcmode="lin" valueType="num">
                                      <p:cBhvr additive="base">
                                        <p:cTn id="33" dur="500" fill="hold"/>
                                        <p:tgtEl>
                                          <p:spTgt spid="41988">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19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1988">
                                            <p:txEl>
                                              <p:pRg st="3" end="3"/>
                                            </p:txEl>
                                          </p:spTgt>
                                        </p:tgtEl>
                                        <p:attrNameLst>
                                          <p:attrName>style.visibility</p:attrName>
                                        </p:attrNameLst>
                                      </p:cBhvr>
                                      <p:to>
                                        <p:strVal val="visible"/>
                                      </p:to>
                                    </p:set>
                                    <p:anim calcmode="lin" valueType="num">
                                      <p:cBhvr additive="base">
                                        <p:cTn id="39" dur="500" fill="hold"/>
                                        <p:tgtEl>
                                          <p:spTgt spid="41988">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198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1988">
                                            <p:txEl>
                                              <p:pRg st="4" end="4"/>
                                            </p:txEl>
                                          </p:spTgt>
                                        </p:tgtEl>
                                        <p:attrNameLst>
                                          <p:attrName>style.visibility</p:attrName>
                                        </p:attrNameLst>
                                      </p:cBhvr>
                                      <p:to>
                                        <p:strVal val="visible"/>
                                      </p:to>
                                    </p:set>
                                    <p:anim calcmode="lin" valueType="num">
                                      <p:cBhvr additive="base">
                                        <p:cTn id="45" dur="500" fill="hold"/>
                                        <p:tgtEl>
                                          <p:spTgt spid="41988">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198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1988">
                                            <p:txEl>
                                              <p:pRg st="5" end="5"/>
                                            </p:txEl>
                                          </p:spTgt>
                                        </p:tgtEl>
                                        <p:attrNameLst>
                                          <p:attrName>style.visibility</p:attrName>
                                        </p:attrNameLst>
                                      </p:cBhvr>
                                      <p:to>
                                        <p:strVal val="visible"/>
                                      </p:to>
                                    </p:set>
                                    <p:anim calcmode="lin" valueType="num">
                                      <p:cBhvr additive="base">
                                        <p:cTn id="51" dur="500" fill="hold"/>
                                        <p:tgtEl>
                                          <p:spTgt spid="41988">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198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1988">
                                            <p:txEl>
                                              <p:pRg st="7" end="7"/>
                                            </p:txEl>
                                          </p:spTgt>
                                        </p:tgtEl>
                                        <p:attrNameLst>
                                          <p:attrName>style.visibility</p:attrName>
                                        </p:attrNameLst>
                                      </p:cBhvr>
                                      <p:to>
                                        <p:strVal val="visible"/>
                                      </p:to>
                                    </p:set>
                                    <p:anim calcmode="lin" valueType="num">
                                      <p:cBhvr additive="base">
                                        <p:cTn id="57" dur="500" fill="hold"/>
                                        <p:tgtEl>
                                          <p:spTgt spid="41988">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198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66700"/>
            <a:ext cx="8229600" cy="857250"/>
          </a:xfrm>
        </p:spPr>
        <p:txBody>
          <a:bodyPr/>
          <a:lstStyle/>
          <a:p>
            <a:r>
              <a:rPr lang="en-US" dirty="0">
                <a:hlinkClick r:id="rId2"/>
              </a:rPr>
              <a:t>Kristallnacht</a:t>
            </a:r>
            <a:r>
              <a:rPr lang="en-US" dirty="0"/>
              <a:t> </a:t>
            </a:r>
          </a:p>
        </p:txBody>
      </p:sp>
      <p:sp>
        <p:nvSpPr>
          <p:cNvPr id="46083" name="Rectangle 3"/>
          <p:cNvSpPr>
            <a:spLocks noGrp="1" noChangeArrowheads="1"/>
          </p:cNvSpPr>
          <p:nvPr>
            <p:ph type="body" idx="1"/>
          </p:nvPr>
        </p:nvSpPr>
        <p:spPr>
          <a:xfrm>
            <a:off x="228600" y="1200151"/>
            <a:ext cx="3581400" cy="3394472"/>
          </a:xfrm>
        </p:spPr>
        <p:txBody>
          <a:bodyPr>
            <a:normAutofit/>
          </a:bodyPr>
          <a:lstStyle/>
          <a:p>
            <a:r>
              <a:rPr lang="en-US" sz="1600" dirty="0" smtClean="0">
                <a:latin typeface="Heiti TC Light"/>
                <a:cs typeface="Heiti TC Light"/>
              </a:rPr>
              <a:t>The </a:t>
            </a:r>
            <a:r>
              <a:rPr lang="en-US" sz="1600" dirty="0">
                <a:latin typeface="Heiti TC Light"/>
                <a:cs typeface="Heiti TC Light"/>
              </a:rPr>
              <a:t>evening of</a:t>
            </a:r>
            <a:r>
              <a:rPr lang="en-US" sz="1600" dirty="0" smtClean="0">
                <a:latin typeface="Heiti TC Light"/>
                <a:cs typeface="Heiti TC Light"/>
              </a:rPr>
              <a:t> 9 November 1938</a:t>
            </a:r>
            <a:r>
              <a:rPr lang="en-US" sz="1600" dirty="0">
                <a:latin typeface="Heiti TC Light"/>
                <a:cs typeface="Heiti TC Light"/>
              </a:rPr>
              <a:t>, the "night of broken glass," many Jewish businesses, synagogues and homes were destroyed by mobs of people fired by propaganda and fueled by their own prejudice and ignorance. </a:t>
            </a:r>
          </a:p>
          <a:p>
            <a:r>
              <a:rPr lang="en-US" sz="1600" dirty="0" err="1">
                <a:latin typeface="Heiti TC Light"/>
                <a:cs typeface="Heiti TC Light"/>
              </a:rPr>
              <a:t>Kristallnacht</a:t>
            </a:r>
            <a:r>
              <a:rPr lang="en-US" sz="1600" dirty="0">
                <a:latin typeface="Heiti TC Light"/>
                <a:cs typeface="Heiti TC Light"/>
              </a:rPr>
              <a:t> was a massive coordinated attack throughout the German Reich. </a:t>
            </a:r>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-DEHUMANIZATION</a:t>
            </a:r>
            <a:endParaRPr lang="en-US" sz="2000" dirty="0">
              <a:solidFill>
                <a:srgbClr val="000000"/>
              </a:solidFill>
              <a:latin typeface="Heiti SC Medium"/>
              <a:cs typeface="Heiti SC Medium"/>
            </a:endParaRPr>
          </a:p>
        </p:txBody>
      </p:sp>
      <p:pic>
        <p:nvPicPr>
          <p:cNvPr id="6" name="Picture 5" descr="86838-700x.jpg"/>
          <p:cNvPicPr>
            <a:picLocks noChangeAspect="1"/>
          </p:cNvPicPr>
          <p:nvPr/>
        </p:nvPicPr>
        <p:blipFill>
          <a:blip r:embed="rId3"/>
          <a:stretch>
            <a:fillRect/>
          </a:stretch>
        </p:blipFill>
        <p:spPr>
          <a:xfrm>
            <a:off x="4065270" y="1123950"/>
            <a:ext cx="4773930" cy="34099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descr="kristallnacht"/>
          <p:cNvPicPr>
            <a:picLocks noChangeAspect="1" noChangeArrowheads="1"/>
          </p:cNvPicPr>
          <p:nvPr/>
        </p:nvPicPr>
        <p:blipFill>
          <a:blip r:embed="rId2"/>
          <a:srcRect/>
          <a:stretch>
            <a:fillRect/>
          </a:stretch>
        </p:blipFill>
        <p:spPr bwMode="auto">
          <a:xfrm>
            <a:off x="304800" y="514350"/>
            <a:ext cx="5943600" cy="3908822"/>
          </a:xfrm>
          <a:prstGeom prst="rect">
            <a:avLst/>
          </a:prstGeom>
          <a:noFill/>
          <a:ln w="9525">
            <a:noFill/>
            <a:miter lim="800000"/>
            <a:headEnd/>
            <a:tailEnd/>
          </a:ln>
        </p:spPr>
      </p:pic>
      <p:sp>
        <p:nvSpPr>
          <p:cNvPr id="47107" name="Text Box 7"/>
          <p:cNvSpPr txBox="1">
            <a:spLocks noChangeArrowheads="1"/>
          </p:cNvSpPr>
          <p:nvPr/>
        </p:nvSpPr>
        <p:spPr bwMode="auto">
          <a:xfrm>
            <a:off x="304800" y="4412218"/>
            <a:ext cx="5943600" cy="307777"/>
          </a:xfrm>
          <a:prstGeom prst="rect">
            <a:avLst/>
          </a:prstGeom>
          <a:noFill/>
          <a:ln w="12700" cap="sq">
            <a:noFill/>
            <a:miter lim="800000"/>
            <a:headEnd type="none" w="sm" len="sm"/>
            <a:tailEnd type="none" w="sm" len="sm"/>
          </a:ln>
        </p:spPr>
        <p:txBody>
          <a:bodyPr wrap="square">
            <a:prstTxWarp prst="textNoShape">
              <a:avLst/>
            </a:prstTxWarp>
            <a:spAutoFit/>
          </a:bodyPr>
          <a:lstStyle/>
          <a:p>
            <a:pPr algn="ctr">
              <a:spcBef>
                <a:spcPct val="20000"/>
              </a:spcBef>
              <a:buFont typeface="Wingdings" pitchFamily="4" charset="2"/>
              <a:buNone/>
            </a:pPr>
            <a:r>
              <a:rPr kumimoji="1" lang="en-US" sz="1400" b="0" dirty="0">
                <a:latin typeface="Heiti TC Light"/>
                <a:cs typeface="Heiti TC Light"/>
              </a:rPr>
              <a:t>The burning of a synagogue during </a:t>
            </a:r>
            <a:r>
              <a:rPr kumimoji="1" lang="en-US" sz="1400" b="0" dirty="0" err="1" smtClean="0">
                <a:latin typeface="Heiti TC Light"/>
                <a:cs typeface="Heiti TC Light"/>
              </a:rPr>
              <a:t>Kristallnacht</a:t>
            </a:r>
            <a:endParaRPr lang="en-US" sz="1400" b="0" dirty="0">
              <a:latin typeface="Heiti TC Light"/>
              <a:cs typeface="Heiti TC Light"/>
            </a:endParaRPr>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-DEHUMANIZATION</a:t>
            </a:r>
            <a:endParaRPr lang="en-US" sz="2000" dirty="0">
              <a:solidFill>
                <a:srgbClr val="000000"/>
              </a:solidFill>
              <a:latin typeface="Heiti SC Medium"/>
              <a:cs typeface="Heiti SC Medium"/>
            </a:endParaRPr>
          </a:p>
        </p:txBody>
      </p:sp>
      <p:pic>
        <p:nvPicPr>
          <p:cNvPr id="6" name="Picture 5" descr="holocaust_kristallnacht.jpg"/>
          <p:cNvPicPr>
            <a:picLocks noChangeAspect="1"/>
          </p:cNvPicPr>
          <p:nvPr/>
        </p:nvPicPr>
        <p:blipFill>
          <a:blip r:embed="rId3"/>
          <a:stretch>
            <a:fillRect/>
          </a:stretch>
        </p:blipFill>
        <p:spPr>
          <a:xfrm>
            <a:off x="5878682" y="514350"/>
            <a:ext cx="3003861" cy="389786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descr="kristallmap"/>
          <p:cNvPicPr>
            <a:picLocks noChangeAspect="1" noChangeArrowheads="1"/>
          </p:cNvPicPr>
          <p:nvPr/>
        </p:nvPicPr>
        <p:blipFill>
          <a:blip r:embed="rId2"/>
          <a:srcRect/>
          <a:stretch>
            <a:fillRect/>
          </a:stretch>
        </p:blipFill>
        <p:spPr bwMode="auto">
          <a:xfrm>
            <a:off x="1524000" y="438150"/>
            <a:ext cx="6019800" cy="4130607"/>
          </a:xfrm>
          <a:prstGeom prst="rect">
            <a:avLst/>
          </a:prstGeom>
          <a:noFill/>
          <a:ln w="9525">
            <a:noFill/>
            <a:miter lim="800000"/>
            <a:headEnd/>
            <a:tailEnd/>
          </a:ln>
        </p:spPr>
      </p:pic>
      <p:sp>
        <p:nvSpPr>
          <p:cNvPr id="52227" name="Text Box 6"/>
          <p:cNvSpPr txBox="1">
            <a:spLocks noChangeArrowheads="1"/>
          </p:cNvSpPr>
          <p:nvPr/>
        </p:nvSpPr>
        <p:spPr bwMode="auto">
          <a:xfrm>
            <a:off x="1143000" y="4476750"/>
            <a:ext cx="7010400" cy="338554"/>
          </a:xfrm>
          <a:prstGeom prst="rect">
            <a:avLst/>
          </a:prstGeom>
          <a:noFill/>
          <a:ln w="12700" cap="sq">
            <a:noFill/>
            <a:miter lim="800000"/>
            <a:headEnd type="none" w="sm" len="sm"/>
            <a:tailEnd type="none" w="sm" len="sm"/>
          </a:ln>
        </p:spPr>
        <p:txBody>
          <a:bodyPr>
            <a:prstTxWarp prst="textNoShape">
              <a:avLst/>
            </a:prstTxWarp>
            <a:spAutoFit/>
          </a:bodyPr>
          <a:lstStyle/>
          <a:p>
            <a:pPr algn="ctr">
              <a:spcBef>
                <a:spcPct val="50000"/>
              </a:spcBef>
            </a:pPr>
            <a:r>
              <a:rPr lang="en-US" sz="1600" b="0" dirty="0">
                <a:latin typeface="Heiti TC Light"/>
                <a:cs typeface="Heiti TC Light"/>
              </a:rPr>
              <a:t>Synagogues burned on the night of </a:t>
            </a:r>
            <a:r>
              <a:rPr lang="en-US" sz="1600" b="0" dirty="0" err="1">
                <a:latin typeface="Heiti TC Light"/>
                <a:cs typeface="Heiti TC Light"/>
              </a:rPr>
              <a:t>Kristallnacht</a:t>
            </a:r>
            <a:r>
              <a:rPr lang="en-US" sz="1600" b="0" dirty="0">
                <a:latin typeface="Heiti TC Light"/>
                <a:cs typeface="Heiti TC Light"/>
              </a:rPr>
              <a:t> </a:t>
            </a:r>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ORGANIZATION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a:xfrm>
            <a:off x="685800" y="266700"/>
            <a:ext cx="7772400" cy="857250"/>
          </a:xfrm>
        </p:spPr>
        <p:txBody>
          <a:bodyPr>
            <a:normAutofit/>
          </a:bodyPr>
          <a:lstStyle/>
          <a:p>
            <a:r>
              <a:rPr lang="en-US" sz="2800" dirty="0">
                <a:latin typeface="Heiti TC Light"/>
                <a:cs typeface="Heiti TC Light"/>
              </a:rPr>
              <a:t>In Retaliation for Nazi Mistreatment</a:t>
            </a:r>
          </a:p>
        </p:txBody>
      </p:sp>
      <p:sp>
        <p:nvSpPr>
          <p:cNvPr id="48131" name="Rectangle 5"/>
          <p:cNvSpPr>
            <a:spLocks noGrp="1" noChangeArrowheads="1"/>
          </p:cNvSpPr>
          <p:nvPr>
            <p:ph type="body" sz="half" idx="1"/>
          </p:nvPr>
        </p:nvSpPr>
        <p:spPr>
          <a:xfrm>
            <a:off x="685800" y="1085850"/>
            <a:ext cx="3886200" cy="3086100"/>
          </a:xfrm>
        </p:spPr>
        <p:txBody>
          <a:bodyPr>
            <a:normAutofit fontScale="92500" lnSpcReduction="20000"/>
          </a:bodyPr>
          <a:lstStyle/>
          <a:p>
            <a:r>
              <a:rPr lang="en-US" sz="1800" dirty="0">
                <a:latin typeface="Heiti TC Light"/>
                <a:cs typeface="Heiti TC Light"/>
              </a:rPr>
              <a:t>The </a:t>
            </a:r>
            <a:r>
              <a:rPr lang="en-US" sz="1800" dirty="0" smtClean="0">
                <a:latin typeface="Heiti TC Light"/>
                <a:cs typeface="Heiti TC Light"/>
              </a:rPr>
              <a:t>attacks </a:t>
            </a:r>
            <a:r>
              <a:rPr lang="en-US" sz="1800" dirty="0">
                <a:latin typeface="Heiti TC Light"/>
                <a:cs typeface="Heiti TC Light"/>
              </a:rPr>
              <a:t>came after Herschel </a:t>
            </a:r>
            <a:r>
              <a:rPr lang="en-US" sz="1800" dirty="0" err="1">
                <a:latin typeface="Heiti TC Light"/>
                <a:cs typeface="Heiti TC Light"/>
              </a:rPr>
              <a:t>Grynszpan</a:t>
            </a:r>
            <a:r>
              <a:rPr lang="en-US" sz="1800" dirty="0">
                <a:latin typeface="Heiti TC Light"/>
                <a:cs typeface="Heiti TC Light"/>
              </a:rPr>
              <a:t>, a 17 year old</a:t>
            </a:r>
            <a:r>
              <a:rPr lang="en-US" sz="1800" dirty="0" smtClean="0">
                <a:latin typeface="Heiti TC Light"/>
                <a:cs typeface="Heiti TC Light"/>
              </a:rPr>
              <a:t> Polish-Jewish refugee (born in Hanover, Germany) </a:t>
            </a:r>
            <a:r>
              <a:rPr lang="en-US" sz="1800" dirty="0">
                <a:latin typeface="Heiti TC Light"/>
                <a:cs typeface="Heiti TC Light"/>
              </a:rPr>
              <a:t>living in Paris, shot and killed a member of the German Embassy in retaliation for the poor treatment his father and his family suffered at the hands of the Nazis. His family, along with</a:t>
            </a:r>
            <a:r>
              <a:rPr lang="en-US" sz="1800" dirty="0" smtClean="0">
                <a:latin typeface="Heiti TC Light"/>
                <a:cs typeface="Heiti TC Light"/>
              </a:rPr>
              <a:t> 12,000 other </a:t>
            </a:r>
            <a:r>
              <a:rPr lang="en-US" sz="1800" dirty="0">
                <a:latin typeface="Heiti TC Light"/>
                <a:cs typeface="Heiti TC Light"/>
              </a:rPr>
              <a:t>Jews, had </a:t>
            </a:r>
            <a:r>
              <a:rPr lang="en-US" sz="1800" dirty="0" smtClean="0">
                <a:latin typeface="Heiti TC Light"/>
                <a:cs typeface="Heiti TC Light"/>
              </a:rPr>
              <a:t>been stripped of their possessions and </a:t>
            </a:r>
            <a:r>
              <a:rPr lang="en-US" sz="1800" dirty="0">
                <a:latin typeface="Heiti TC Light"/>
                <a:cs typeface="Heiti TC Light"/>
              </a:rPr>
              <a:t>transported in boxcars and dumped at the Polish border. </a:t>
            </a:r>
          </a:p>
        </p:txBody>
      </p:sp>
      <p:sp>
        <p:nvSpPr>
          <p:cNvPr id="5"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6"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-DEHUMANIZATION</a:t>
            </a:r>
            <a:endParaRPr lang="en-US" sz="2000" dirty="0">
              <a:solidFill>
                <a:srgbClr val="000000"/>
              </a:solidFill>
              <a:latin typeface="Heiti SC Medium"/>
              <a:cs typeface="Heiti SC Medium"/>
            </a:endParaRPr>
          </a:p>
        </p:txBody>
      </p:sp>
      <p:pic>
        <p:nvPicPr>
          <p:cNvPr id="9" name="Picture 8" descr="Herschel_Grynszpan_nov_7_1938.jpg"/>
          <p:cNvPicPr>
            <a:picLocks noChangeAspect="1"/>
          </p:cNvPicPr>
          <p:nvPr/>
        </p:nvPicPr>
        <p:blipFill>
          <a:blip r:embed="rId2"/>
          <a:stretch>
            <a:fillRect/>
          </a:stretch>
        </p:blipFill>
        <p:spPr>
          <a:xfrm>
            <a:off x="4800600" y="971550"/>
            <a:ext cx="2614961" cy="382905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457200"/>
            <a:ext cx="7772400" cy="438150"/>
          </a:xfrm>
        </p:spPr>
        <p:txBody>
          <a:bodyPr>
            <a:noAutofit/>
          </a:bodyPr>
          <a:lstStyle/>
          <a:p>
            <a:r>
              <a:rPr lang="en-US" sz="2800" dirty="0">
                <a:latin typeface="Heiti TC Light"/>
                <a:cs typeface="Heiti TC Light"/>
                <a:hlinkClick r:id="rId2"/>
              </a:rPr>
              <a:t>Ghettos</a:t>
            </a:r>
            <a:endParaRPr lang="en-US" sz="2800" dirty="0">
              <a:latin typeface="Heiti TC Light"/>
              <a:cs typeface="Heiti TC Light"/>
            </a:endParaRPr>
          </a:p>
        </p:txBody>
      </p:sp>
      <p:sp>
        <p:nvSpPr>
          <p:cNvPr id="57347" name="Rectangle 3"/>
          <p:cNvSpPr>
            <a:spLocks noGrp="1" noChangeArrowheads="1"/>
          </p:cNvSpPr>
          <p:nvPr>
            <p:ph type="body" sz="half" idx="1"/>
          </p:nvPr>
        </p:nvSpPr>
        <p:spPr>
          <a:xfrm>
            <a:off x="304800" y="1047750"/>
            <a:ext cx="3810000" cy="3086100"/>
          </a:xfrm>
        </p:spPr>
        <p:txBody>
          <a:bodyPr>
            <a:normAutofit/>
          </a:bodyPr>
          <a:lstStyle/>
          <a:p>
            <a:r>
              <a:rPr lang="en-US" sz="1800" dirty="0">
                <a:latin typeface="Heiti TC Light"/>
                <a:cs typeface="Heiti TC Light"/>
              </a:rPr>
              <a:t>Jewish people were herded into ghettos (walled off parts of the city in which the people could be more easily controlled). Joseph Goebbels called the ghettos "death boxes"</a:t>
            </a:r>
          </a:p>
        </p:txBody>
      </p:sp>
      <p:pic>
        <p:nvPicPr>
          <p:cNvPr id="57348" name="Picture 6" descr="Warsaw Ghetto"/>
          <p:cNvPicPr>
            <a:picLocks noGrp="1" noChangeAspect="1" noChangeArrowheads="1"/>
          </p:cNvPicPr>
          <p:nvPr>
            <p:ph sz="half" idx="2"/>
          </p:nvPr>
        </p:nvPicPr>
        <p:blipFill>
          <a:blip r:embed="rId3"/>
          <a:srcRect/>
          <a:stretch>
            <a:fillRect/>
          </a:stretch>
        </p:blipFill>
        <p:spPr>
          <a:xfrm>
            <a:off x="4343400" y="1047750"/>
            <a:ext cx="4348812" cy="3124200"/>
          </a:xfrm>
          <a:noFill/>
        </p:spPr>
      </p:pic>
      <p:sp>
        <p:nvSpPr>
          <p:cNvPr id="57349" name="Text Box 8"/>
          <p:cNvSpPr txBox="1">
            <a:spLocks noChangeArrowheads="1"/>
          </p:cNvSpPr>
          <p:nvPr/>
        </p:nvSpPr>
        <p:spPr bwMode="auto">
          <a:xfrm>
            <a:off x="4343400" y="4171951"/>
            <a:ext cx="4572000" cy="523220"/>
          </a:xfrm>
          <a:prstGeom prst="rect">
            <a:avLst/>
          </a:prstGeom>
          <a:noFill/>
          <a:ln w="12700" cap="sq">
            <a:noFill/>
            <a:miter lim="800000"/>
            <a:headEnd type="none" w="sm" len="sm"/>
            <a:tailEnd type="none" w="sm" len="sm"/>
          </a:ln>
        </p:spPr>
        <p:txBody>
          <a:bodyPr>
            <a:prstTxWarp prst="textNoShape">
              <a:avLst/>
            </a:prstTxWarp>
            <a:spAutoFit/>
          </a:bodyPr>
          <a:lstStyle/>
          <a:p>
            <a:pPr>
              <a:spcBef>
                <a:spcPct val="50000"/>
              </a:spcBef>
            </a:pPr>
            <a:r>
              <a:rPr lang="en-US" sz="1400" b="0" dirty="0">
                <a:latin typeface="Heiti TC Light"/>
                <a:cs typeface="Heiti TC Light"/>
              </a:rPr>
              <a:t>Waiting for a drink of water in the Warsaw Ghetto, where water and food were in short supply. </a:t>
            </a:r>
          </a:p>
        </p:txBody>
      </p:sp>
      <p:sp>
        <p:nvSpPr>
          <p:cNvPr id="6"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7"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POLARIZATION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6" descr="ration card"/>
          <p:cNvPicPr>
            <a:picLocks noChangeAspect="1" noChangeArrowheads="1"/>
          </p:cNvPicPr>
          <p:nvPr/>
        </p:nvPicPr>
        <p:blipFill>
          <a:blip r:embed="rId2"/>
          <a:srcRect/>
          <a:stretch>
            <a:fillRect/>
          </a:stretch>
        </p:blipFill>
        <p:spPr bwMode="auto">
          <a:xfrm>
            <a:off x="1371600" y="511373"/>
            <a:ext cx="6400800" cy="3823882"/>
          </a:xfrm>
          <a:prstGeom prst="rect">
            <a:avLst/>
          </a:prstGeom>
          <a:noFill/>
          <a:ln w="9525">
            <a:noFill/>
            <a:miter lim="800000"/>
            <a:headEnd/>
            <a:tailEnd/>
          </a:ln>
        </p:spPr>
      </p:pic>
      <p:sp>
        <p:nvSpPr>
          <p:cNvPr id="58371" name="Text Box 7"/>
          <p:cNvSpPr txBox="1">
            <a:spLocks noChangeArrowheads="1"/>
          </p:cNvSpPr>
          <p:nvPr/>
        </p:nvSpPr>
        <p:spPr bwMode="auto">
          <a:xfrm>
            <a:off x="1066800" y="4397573"/>
            <a:ext cx="7010400" cy="307777"/>
          </a:xfrm>
          <a:prstGeom prst="rect">
            <a:avLst/>
          </a:prstGeom>
          <a:noFill/>
          <a:ln w="12700" cap="sq">
            <a:noFill/>
            <a:miter lim="800000"/>
            <a:headEnd type="none" w="sm" len="sm"/>
            <a:tailEnd type="none" w="sm" len="sm"/>
          </a:ln>
        </p:spPr>
        <p:txBody>
          <a:bodyPr>
            <a:prstTxWarp prst="textNoShape">
              <a:avLst/>
            </a:prstTxWarp>
            <a:spAutoFit/>
          </a:bodyPr>
          <a:lstStyle/>
          <a:p>
            <a:pPr algn="ctr">
              <a:spcBef>
                <a:spcPct val="50000"/>
              </a:spcBef>
            </a:pPr>
            <a:r>
              <a:rPr lang="en-US" sz="1400" dirty="0">
                <a:latin typeface="Heiti TC Light"/>
                <a:cs typeface="Heiti TC Light"/>
              </a:rPr>
              <a:t>This ration card from October 1941 entitled a resident to 300 calories a day. </a:t>
            </a:r>
            <a:br>
              <a:rPr lang="en-US" sz="1400" dirty="0">
                <a:latin typeface="Heiti TC Light"/>
                <a:cs typeface="Heiti TC Light"/>
              </a:rPr>
            </a:br>
            <a:endParaRPr lang="en-US" sz="1400" dirty="0">
              <a:latin typeface="Heiti TC Light"/>
              <a:cs typeface="Heiti TC Light"/>
            </a:endParaRPr>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POLARIZATION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6" descr="Warsaw Ghetto"/>
          <p:cNvPicPr>
            <a:picLocks noChangeAspect="1" noChangeArrowheads="1"/>
          </p:cNvPicPr>
          <p:nvPr/>
        </p:nvPicPr>
        <p:blipFill>
          <a:blip r:embed="rId2"/>
          <a:srcRect/>
          <a:stretch>
            <a:fillRect/>
          </a:stretch>
        </p:blipFill>
        <p:spPr bwMode="auto">
          <a:xfrm>
            <a:off x="1524000" y="657404"/>
            <a:ext cx="6172200" cy="3577650"/>
          </a:xfrm>
          <a:prstGeom prst="rect">
            <a:avLst/>
          </a:prstGeom>
          <a:noFill/>
          <a:ln w="9525">
            <a:noFill/>
            <a:miter lim="800000"/>
            <a:headEnd/>
            <a:tailEnd/>
          </a:ln>
        </p:spPr>
      </p:pic>
      <p:sp>
        <p:nvSpPr>
          <p:cNvPr id="59395" name="Text Box 7"/>
          <p:cNvSpPr txBox="1">
            <a:spLocks noChangeArrowheads="1"/>
          </p:cNvSpPr>
          <p:nvPr/>
        </p:nvSpPr>
        <p:spPr bwMode="auto">
          <a:xfrm>
            <a:off x="990600" y="4248150"/>
            <a:ext cx="7239000" cy="307777"/>
          </a:xfrm>
          <a:prstGeom prst="rect">
            <a:avLst/>
          </a:prstGeom>
          <a:noFill/>
          <a:ln w="12700" cap="sq">
            <a:noFill/>
            <a:miter lim="800000"/>
            <a:headEnd type="none" w="sm" len="sm"/>
            <a:tailEnd type="none" w="sm" len="sm"/>
          </a:ln>
        </p:spPr>
        <p:txBody>
          <a:bodyPr wrap="square">
            <a:prstTxWarp prst="textNoShape">
              <a:avLst/>
            </a:prstTxWarp>
            <a:spAutoFit/>
          </a:bodyPr>
          <a:lstStyle/>
          <a:p>
            <a:pPr algn="ctr">
              <a:spcBef>
                <a:spcPct val="50000"/>
              </a:spcBef>
            </a:pPr>
            <a:r>
              <a:rPr lang="en-US" sz="1400" dirty="0">
                <a:latin typeface="Heiti TC Light"/>
                <a:cs typeface="Heiti TC Light"/>
              </a:rPr>
              <a:t>Children climbing the walls to smuggle food into the Warsaw Ghetto </a:t>
            </a:r>
            <a:br>
              <a:rPr lang="en-US" sz="1400" dirty="0">
                <a:latin typeface="Heiti TC Light"/>
                <a:cs typeface="Heiti TC Light"/>
              </a:rPr>
            </a:br>
            <a:endParaRPr lang="en-US" sz="1400" dirty="0">
              <a:latin typeface="Heiti TC Light"/>
              <a:cs typeface="Heiti TC Light"/>
            </a:endParaRPr>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POLARIZATION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5" descr="Warsaw Ghetto Uprising"/>
          <p:cNvPicPr>
            <a:picLocks noChangeAspect="1" noChangeArrowheads="1"/>
          </p:cNvPicPr>
          <p:nvPr/>
        </p:nvPicPr>
        <p:blipFill>
          <a:blip r:embed="rId2"/>
          <a:srcRect/>
          <a:stretch>
            <a:fillRect/>
          </a:stretch>
        </p:blipFill>
        <p:spPr bwMode="auto">
          <a:xfrm>
            <a:off x="1371600" y="608586"/>
            <a:ext cx="6400800" cy="3791964"/>
          </a:xfrm>
          <a:prstGeom prst="rect">
            <a:avLst/>
          </a:prstGeom>
          <a:noFill/>
          <a:ln w="9525">
            <a:noFill/>
            <a:miter lim="800000"/>
            <a:headEnd/>
            <a:tailEnd/>
          </a:ln>
        </p:spPr>
      </p:pic>
      <p:sp>
        <p:nvSpPr>
          <p:cNvPr id="60419" name="Text Box 6"/>
          <p:cNvSpPr txBox="1">
            <a:spLocks noChangeArrowheads="1"/>
          </p:cNvSpPr>
          <p:nvPr/>
        </p:nvSpPr>
        <p:spPr bwMode="auto">
          <a:xfrm>
            <a:off x="1371600" y="4400550"/>
            <a:ext cx="6400800" cy="307777"/>
          </a:xfrm>
          <a:prstGeom prst="rect">
            <a:avLst/>
          </a:prstGeom>
          <a:noFill/>
          <a:ln w="12700" cap="sq">
            <a:noFill/>
            <a:miter lim="800000"/>
            <a:headEnd type="none" w="sm" len="sm"/>
            <a:tailEnd type="none" w="sm" len="sm"/>
          </a:ln>
        </p:spPr>
        <p:txBody>
          <a:bodyPr wrap="square">
            <a:prstTxWarp prst="textNoShape">
              <a:avLst/>
            </a:prstTxWarp>
            <a:spAutoFit/>
          </a:bodyPr>
          <a:lstStyle/>
          <a:p>
            <a:pPr algn="ctr">
              <a:spcBef>
                <a:spcPct val="50000"/>
              </a:spcBef>
            </a:pPr>
            <a:r>
              <a:rPr lang="en-US" sz="1400" dirty="0">
                <a:latin typeface="Heiti TC Light"/>
                <a:cs typeface="Heiti TC Light"/>
              </a:rPr>
              <a:t>The Warsaw Ghetto Uprising April - May 1943 </a:t>
            </a:r>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POLARIZATION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381000" y="361950"/>
            <a:ext cx="8229600" cy="552450"/>
          </a:xfrm>
        </p:spPr>
        <p:txBody>
          <a:bodyPr>
            <a:normAutofit/>
          </a:bodyPr>
          <a:lstStyle/>
          <a:p>
            <a:pPr eaLnBrk="1" hangingPunct="1"/>
            <a:r>
              <a:rPr lang="en-US" sz="2800" dirty="0">
                <a:latin typeface="Heiti TC Light"/>
                <a:cs typeface="Heiti TC Light"/>
              </a:rPr>
              <a:t>Stage 6: Preparation</a:t>
            </a:r>
          </a:p>
        </p:txBody>
      </p:sp>
      <p:sp>
        <p:nvSpPr>
          <p:cNvPr id="61443" name="Rectangle 3"/>
          <p:cNvSpPr>
            <a:spLocks noGrp="1" noChangeArrowheads="1"/>
          </p:cNvSpPr>
          <p:nvPr>
            <p:ph type="body" sz="half" idx="1"/>
          </p:nvPr>
        </p:nvSpPr>
        <p:spPr>
          <a:xfrm>
            <a:off x="457200" y="1066800"/>
            <a:ext cx="2514600" cy="3705225"/>
          </a:xfrm>
        </p:spPr>
        <p:txBody>
          <a:bodyPr>
            <a:normAutofit/>
          </a:bodyPr>
          <a:lstStyle/>
          <a:p>
            <a:pPr eaLnBrk="1" hangingPunct="1"/>
            <a:r>
              <a:rPr lang="en-US" sz="1800" dirty="0" smtClean="0">
                <a:latin typeface="Heiti TC Light"/>
                <a:cs typeface="Heiti TC Light"/>
              </a:rPr>
              <a:t>Members </a:t>
            </a:r>
            <a:r>
              <a:rPr lang="en-US" sz="1800" dirty="0">
                <a:latin typeface="Heiti TC Light"/>
                <a:cs typeface="Heiti TC Light"/>
              </a:rPr>
              <a:t>of victim groups are forced to wear </a:t>
            </a:r>
            <a:r>
              <a:rPr lang="en-US" sz="1800" b="1" dirty="0">
                <a:latin typeface="Heiti TC Light"/>
                <a:cs typeface="Heiti TC Light"/>
              </a:rPr>
              <a:t>identifying symbols</a:t>
            </a:r>
            <a:r>
              <a:rPr lang="en-US" sz="1800" dirty="0">
                <a:latin typeface="Heiti TC Light"/>
                <a:cs typeface="Heiti TC Light"/>
              </a:rPr>
              <a:t>.</a:t>
            </a:r>
          </a:p>
          <a:p>
            <a:pPr eaLnBrk="1" hangingPunct="1"/>
            <a:r>
              <a:rPr lang="en-US" sz="1800" b="1" dirty="0">
                <a:latin typeface="Heiti TC Light"/>
                <a:cs typeface="Heiti TC Light"/>
              </a:rPr>
              <a:t>Death lists</a:t>
            </a:r>
            <a:r>
              <a:rPr lang="en-US" sz="1800" dirty="0">
                <a:latin typeface="Heiti TC Light"/>
                <a:cs typeface="Heiti TC Light"/>
              </a:rPr>
              <a:t> are made. </a:t>
            </a:r>
          </a:p>
          <a:p>
            <a:pPr eaLnBrk="1" hangingPunct="1"/>
            <a:r>
              <a:rPr lang="en-US" sz="1800" dirty="0">
                <a:latin typeface="Heiti TC Light"/>
                <a:cs typeface="Heiti TC Light"/>
              </a:rPr>
              <a:t>Victims are </a:t>
            </a:r>
            <a:r>
              <a:rPr lang="en-US" sz="1800" b="1" dirty="0">
                <a:latin typeface="Heiti TC Light"/>
                <a:cs typeface="Heiti TC Light"/>
              </a:rPr>
              <a:t>separated</a:t>
            </a:r>
            <a:r>
              <a:rPr lang="en-US" sz="1800" dirty="0">
                <a:latin typeface="Heiti TC Light"/>
                <a:cs typeface="Heiti TC Light"/>
              </a:rPr>
              <a:t> because of their ethnic or religious identity.</a:t>
            </a:r>
          </a:p>
          <a:p>
            <a:pPr algn="just" eaLnBrk="1" hangingPunct="1">
              <a:buFont typeface="Wingdings" pitchFamily="4" charset="2"/>
              <a:buNone/>
            </a:pPr>
            <a:endParaRPr lang="en-US" sz="2800" dirty="0"/>
          </a:p>
          <a:p>
            <a:pPr algn="just" eaLnBrk="1" hangingPunct="1"/>
            <a:endParaRPr lang="en-US" b="1" dirty="0"/>
          </a:p>
          <a:p>
            <a:pPr eaLnBrk="1" hangingPunct="1"/>
            <a:endParaRPr lang="en-US" sz="2800" dirty="0"/>
          </a:p>
        </p:txBody>
      </p:sp>
      <p:pic>
        <p:nvPicPr>
          <p:cNvPr id="61444" name="Picture 5" descr="p065"/>
          <p:cNvPicPr>
            <a:picLocks noChangeAspect="1" noChangeArrowheads="1"/>
          </p:cNvPicPr>
          <p:nvPr/>
        </p:nvPicPr>
        <p:blipFill>
          <a:blip r:embed="rId3"/>
          <a:srcRect/>
          <a:stretch>
            <a:fillRect/>
          </a:stretch>
        </p:blipFill>
        <p:spPr bwMode="auto">
          <a:xfrm>
            <a:off x="4648199" y="1990725"/>
            <a:ext cx="4236671" cy="2733675"/>
          </a:xfrm>
          <a:prstGeom prst="rect">
            <a:avLst/>
          </a:prstGeom>
          <a:noFill/>
          <a:ln w="9525">
            <a:noFill/>
            <a:miter lim="800000"/>
            <a:headEnd/>
            <a:tailEnd/>
          </a:ln>
        </p:spPr>
      </p:pic>
      <p:pic>
        <p:nvPicPr>
          <p:cNvPr id="61445" name="Picture 7" descr="27410"/>
          <p:cNvPicPr>
            <a:picLocks noChangeAspect="1" noChangeArrowheads="1"/>
          </p:cNvPicPr>
          <p:nvPr/>
        </p:nvPicPr>
        <p:blipFill>
          <a:blip r:embed="rId4"/>
          <a:srcRect/>
          <a:stretch>
            <a:fillRect/>
          </a:stretch>
        </p:blipFill>
        <p:spPr bwMode="auto">
          <a:xfrm>
            <a:off x="3124199" y="1066800"/>
            <a:ext cx="1524000" cy="1885950"/>
          </a:xfrm>
          <a:prstGeom prst="rect">
            <a:avLst/>
          </a:prstGeom>
          <a:noFill/>
          <a:ln w="9525">
            <a:noFill/>
            <a:miter lim="800000"/>
            <a:headEnd/>
            <a:tailEnd/>
          </a:ln>
        </p:spPr>
      </p:pic>
      <p:pic>
        <p:nvPicPr>
          <p:cNvPr id="61446" name="Picture 9" descr="18614"/>
          <p:cNvPicPr>
            <a:picLocks noChangeAspect="1" noChangeArrowheads="1"/>
          </p:cNvPicPr>
          <p:nvPr/>
        </p:nvPicPr>
        <p:blipFill>
          <a:blip r:embed="rId5"/>
          <a:srcRect t="11458"/>
          <a:stretch>
            <a:fillRect/>
          </a:stretch>
        </p:blipFill>
        <p:spPr bwMode="auto">
          <a:xfrm>
            <a:off x="3124199" y="2819400"/>
            <a:ext cx="1524000" cy="1905000"/>
          </a:xfrm>
          <a:prstGeom prst="rect">
            <a:avLst/>
          </a:prstGeom>
          <a:noFill/>
          <a:ln w="9525">
            <a:noFill/>
            <a:miter lim="800000"/>
            <a:headEnd/>
            <a:tailEnd/>
          </a:ln>
        </p:spPr>
      </p:pic>
      <p:sp>
        <p:nvSpPr>
          <p:cNvPr id="7"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8"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PREPARATION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228600"/>
            <a:ext cx="7772400" cy="857250"/>
          </a:xfrm>
        </p:spPr>
        <p:txBody>
          <a:bodyPr>
            <a:normAutofit/>
          </a:bodyPr>
          <a:lstStyle/>
          <a:p>
            <a:r>
              <a:rPr lang="en-US" sz="3000" dirty="0">
                <a:latin typeface="Heiti TC Light"/>
                <a:cs typeface="Heiti TC Light"/>
              </a:rPr>
              <a:t>Racism + Social Darwinism</a:t>
            </a:r>
          </a:p>
        </p:txBody>
      </p:sp>
      <p:sp>
        <p:nvSpPr>
          <p:cNvPr id="8195" name="Rectangle 3"/>
          <p:cNvSpPr>
            <a:spLocks noGrp="1" noChangeArrowheads="1"/>
          </p:cNvSpPr>
          <p:nvPr>
            <p:ph type="body" sz="half" idx="1"/>
          </p:nvPr>
        </p:nvSpPr>
        <p:spPr>
          <a:xfrm>
            <a:off x="685800" y="1314450"/>
            <a:ext cx="3810000" cy="3086100"/>
          </a:xfrm>
        </p:spPr>
        <p:txBody>
          <a:bodyPr>
            <a:normAutofit fontScale="70000" lnSpcReduction="20000"/>
          </a:bodyPr>
          <a:lstStyle/>
          <a:p>
            <a:r>
              <a:rPr lang="en-US" sz="2800" dirty="0">
                <a:latin typeface="Heiti TC Light"/>
                <a:cs typeface="Heiti TC Light"/>
              </a:rPr>
              <a:t>In its simplest form, Social Darwinism is “survival of the fittest” applied to </a:t>
            </a:r>
            <a:r>
              <a:rPr lang="en-US" sz="2800" dirty="0" smtClean="0">
                <a:latin typeface="Heiti TC Light"/>
                <a:cs typeface="Heiti TC Light"/>
              </a:rPr>
              <a:t>human sociology and politics. </a:t>
            </a:r>
          </a:p>
          <a:p>
            <a:endParaRPr lang="en-US" sz="2800" dirty="0" smtClean="0">
              <a:latin typeface="Heiti TC Light"/>
              <a:cs typeface="Heiti TC Light"/>
            </a:endParaRPr>
          </a:p>
          <a:p>
            <a:r>
              <a:rPr lang="en-US" sz="2800" dirty="0" smtClean="0">
                <a:latin typeface="Heiti TC Light"/>
                <a:cs typeface="Heiti TC Light"/>
              </a:rPr>
              <a:t>In the late19th </a:t>
            </a:r>
            <a:r>
              <a:rPr lang="en-US" sz="2800" dirty="0">
                <a:latin typeface="Heiti TC Light"/>
                <a:cs typeface="Heiti TC Light"/>
              </a:rPr>
              <a:t>century, racism combined with</a:t>
            </a:r>
            <a:r>
              <a:rPr lang="en-US" sz="2800" dirty="0" smtClean="0">
                <a:latin typeface="Heiti TC Light"/>
                <a:cs typeface="Heiti TC Light"/>
              </a:rPr>
              <a:t> the concept of Social </a:t>
            </a:r>
            <a:r>
              <a:rPr lang="en-US" sz="2800" dirty="0">
                <a:latin typeface="Heiti TC Light"/>
                <a:cs typeface="Heiti TC Light"/>
              </a:rPr>
              <a:t>Darwinism created ideas similar to Hitler’s.</a:t>
            </a:r>
          </a:p>
        </p:txBody>
      </p:sp>
      <p:pic>
        <p:nvPicPr>
          <p:cNvPr id="8196" name="Picture 7" descr="A false 'scientific' attempt to link Africans with apes.  From Nott and Gliddon, Types of Mankind (sic), 1854."/>
          <p:cNvPicPr>
            <a:picLocks noGrp="1" noChangeAspect="1" noChangeArrowheads="1"/>
          </p:cNvPicPr>
          <p:nvPr>
            <p:ph sz="half" idx="2"/>
          </p:nvPr>
        </p:nvPicPr>
        <p:blipFill>
          <a:blip r:embed="rId2"/>
          <a:srcRect/>
          <a:stretch>
            <a:fillRect/>
          </a:stretch>
        </p:blipFill>
        <p:spPr>
          <a:xfrm>
            <a:off x="5334000" y="1047750"/>
            <a:ext cx="2805114" cy="3429000"/>
          </a:xfrm>
          <a:noFill/>
        </p:spPr>
      </p:pic>
      <p:sp>
        <p:nvSpPr>
          <p:cNvPr id="5"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6"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sz="half" idx="1"/>
          </p:nvPr>
        </p:nvSpPr>
        <p:spPr>
          <a:xfrm>
            <a:off x="457200" y="857251"/>
            <a:ext cx="2819400" cy="3737372"/>
          </a:xfrm>
        </p:spPr>
        <p:txBody>
          <a:bodyPr>
            <a:normAutofit/>
          </a:bodyPr>
          <a:lstStyle/>
          <a:p>
            <a:pPr eaLnBrk="1" hangingPunct="1"/>
            <a:r>
              <a:rPr lang="en-US" sz="1946" b="1" dirty="0">
                <a:latin typeface="Heiti TC Light"/>
                <a:cs typeface="Heiti TC Light"/>
              </a:rPr>
              <a:t>Segregation</a:t>
            </a:r>
            <a:r>
              <a:rPr lang="en-US" sz="1946" dirty="0">
                <a:latin typeface="Heiti TC Light"/>
                <a:cs typeface="Heiti TC Light"/>
              </a:rPr>
              <a:t> into </a:t>
            </a:r>
            <a:r>
              <a:rPr lang="en-US" sz="1946" b="1" dirty="0">
                <a:latin typeface="Heiti TC Light"/>
                <a:cs typeface="Heiti TC Light"/>
              </a:rPr>
              <a:t>ghettoes</a:t>
            </a:r>
            <a:r>
              <a:rPr lang="en-US" sz="1946" dirty="0">
                <a:latin typeface="Heiti TC Light"/>
                <a:cs typeface="Heiti TC Light"/>
              </a:rPr>
              <a:t> is imposed, victims are forced into </a:t>
            </a:r>
            <a:r>
              <a:rPr lang="en-US" sz="1946" b="1" dirty="0">
                <a:latin typeface="Heiti TC Light"/>
                <a:cs typeface="Heiti TC Light"/>
              </a:rPr>
              <a:t>concentration </a:t>
            </a:r>
            <a:r>
              <a:rPr lang="en-US" sz="1946" dirty="0">
                <a:latin typeface="Heiti TC Light"/>
                <a:cs typeface="Heiti TC Light"/>
              </a:rPr>
              <a:t>camps.</a:t>
            </a:r>
          </a:p>
          <a:p>
            <a:pPr eaLnBrk="1" hangingPunct="1">
              <a:buFont typeface="Wingdings" pitchFamily="4" charset="2"/>
              <a:buNone/>
            </a:pPr>
            <a:endParaRPr lang="en-US" sz="1946" dirty="0">
              <a:latin typeface="Heiti TC Light"/>
              <a:cs typeface="Heiti TC Light"/>
            </a:endParaRPr>
          </a:p>
          <a:p>
            <a:pPr eaLnBrk="1" hangingPunct="1"/>
            <a:r>
              <a:rPr lang="en-US" sz="1946" dirty="0">
                <a:latin typeface="Heiti TC Light"/>
                <a:cs typeface="Heiti TC Light"/>
              </a:rPr>
              <a:t>Victims are also deported to famine-struck regions for </a:t>
            </a:r>
            <a:r>
              <a:rPr lang="en-US" sz="1946" b="1" dirty="0">
                <a:latin typeface="Heiti TC Light"/>
                <a:cs typeface="Heiti TC Light"/>
              </a:rPr>
              <a:t>starvation</a:t>
            </a:r>
            <a:r>
              <a:rPr lang="en-US" sz="1946" dirty="0">
                <a:latin typeface="Heiti TC Light"/>
                <a:cs typeface="Heiti TC Light"/>
              </a:rPr>
              <a:t>. </a:t>
            </a:r>
          </a:p>
          <a:p>
            <a:pPr eaLnBrk="1" hangingPunct="1"/>
            <a:endParaRPr lang="en-US" dirty="0"/>
          </a:p>
        </p:txBody>
      </p:sp>
      <p:pic>
        <p:nvPicPr>
          <p:cNvPr id="63492" name="Picture 5" descr="l5j"/>
          <p:cNvPicPr>
            <a:picLocks noChangeAspect="1" noChangeArrowheads="1"/>
          </p:cNvPicPr>
          <p:nvPr/>
        </p:nvPicPr>
        <p:blipFill>
          <a:blip r:embed="rId3"/>
          <a:srcRect/>
          <a:stretch>
            <a:fillRect/>
          </a:stretch>
        </p:blipFill>
        <p:spPr bwMode="auto">
          <a:xfrm>
            <a:off x="3581400" y="574064"/>
            <a:ext cx="5105400" cy="3902686"/>
          </a:xfrm>
          <a:prstGeom prst="rect">
            <a:avLst/>
          </a:prstGeom>
          <a:noFill/>
          <a:ln w="9525">
            <a:noFill/>
            <a:miter lim="800000"/>
            <a:headEnd/>
            <a:tailEnd/>
          </a:ln>
        </p:spPr>
      </p:pic>
      <p:sp>
        <p:nvSpPr>
          <p:cNvPr id="63493" name="Text Box 6"/>
          <p:cNvSpPr txBox="1">
            <a:spLocks noChangeArrowheads="1"/>
          </p:cNvSpPr>
          <p:nvPr/>
        </p:nvSpPr>
        <p:spPr bwMode="auto">
          <a:xfrm>
            <a:off x="381000" y="4114800"/>
            <a:ext cx="3733800" cy="369332"/>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a:latin typeface="Garamond" pitchFamily="18" charset="0"/>
            </a:endParaRPr>
          </a:p>
        </p:txBody>
      </p:sp>
      <p:sp>
        <p:nvSpPr>
          <p:cNvPr id="63494" name="Text Box 7"/>
          <p:cNvSpPr txBox="1">
            <a:spLocks noChangeArrowheads="1"/>
          </p:cNvSpPr>
          <p:nvPr/>
        </p:nvSpPr>
        <p:spPr bwMode="auto">
          <a:xfrm>
            <a:off x="3581400" y="4473773"/>
            <a:ext cx="5029200" cy="307777"/>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1400" dirty="0">
                <a:latin typeface="Heiti TC Light"/>
                <a:cs typeface="Heiti TC Light"/>
              </a:rPr>
              <a:t> Forced Resettlement into Ghettos – Poland 1939 - 1942</a:t>
            </a:r>
          </a:p>
        </p:txBody>
      </p:sp>
      <p:sp>
        <p:nvSpPr>
          <p:cNvPr id="7"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8"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PREPARATION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4"/>
          <p:cNvSpPr>
            <a:spLocks noGrp="1" noChangeArrowheads="1"/>
          </p:cNvSpPr>
          <p:nvPr>
            <p:ph sz="half" idx="1"/>
          </p:nvPr>
        </p:nvSpPr>
        <p:spPr>
          <a:xfrm>
            <a:off x="457200" y="900113"/>
            <a:ext cx="2895600" cy="2545556"/>
          </a:xfrm>
        </p:spPr>
        <p:txBody>
          <a:bodyPr>
            <a:normAutofit/>
          </a:bodyPr>
          <a:lstStyle/>
          <a:p>
            <a:pPr algn="just" eaLnBrk="1" hangingPunct="1"/>
            <a:r>
              <a:rPr lang="en-US" sz="1800" b="1" dirty="0">
                <a:latin typeface="Heiti TC Light"/>
                <a:cs typeface="Heiti TC Light"/>
              </a:rPr>
              <a:t>Weapons</a:t>
            </a:r>
            <a:r>
              <a:rPr lang="en-US" sz="1800" dirty="0">
                <a:latin typeface="Heiti TC Light"/>
                <a:cs typeface="Heiti TC Light"/>
              </a:rPr>
              <a:t> for killing are stock-piled.</a:t>
            </a:r>
          </a:p>
          <a:p>
            <a:pPr eaLnBrk="1" hangingPunct="1"/>
            <a:r>
              <a:rPr lang="en-US" sz="1800" b="1" dirty="0">
                <a:latin typeface="Heiti TC Light"/>
                <a:cs typeface="Heiti TC Light"/>
              </a:rPr>
              <a:t>Extermination camps</a:t>
            </a:r>
            <a:r>
              <a:rPr lang="en-US" sz="1800" dirty="0">
                <a:latin typeface="Heiti TC Light"/>
                <a:cs typeface="Heiti TC Light"/>
              </a:rPr>
              <a:t> are  even built.  This build- up of killing capacity is a major step towards actual genocide.</a:t>
            </a:r>
          </a:p>
          <a:p>
            <a:pPr eaLnBrk="1" hangingPunct="1"/>
            <a:endParaRPr lang="en-US" dirty="0"/>
          </a:p>
        </p:txBody>
      </p:sp>
      <p:pic>
        <p:nvPicPr>
          <p:cNvPr id="65540" name="Picture 5" descr="BirkEntrance"/>
          <p:cNvPicPr>
            <a:picLocks noChangeAspect="1" noChangeArrowheads="1"/>
          </p:cNvPicPr>
          <p:nvPr/>
        </p:nvPicPr>
        <p:blipFill>
          <a:blip r:embed="rId3"/>
          <a:srcRect/>
          <a:stretch>
            <a:fillRect/>
          </a:stretch>
        </p:blipFill>
        <p:spPr bwMode="auto">
          <a:xfrm>
            <a:off x="3505200" y="514349"/>
            <a:ext cx="5317320" cy="1772440"/>
          </a:xfrm>
          <a:prstGeom prst="rect">
            <a:avLst/>
          </a:prstGeom>
          <a:noFill/>
          <a:ln w="9525">
            <a:noFill/>
            <a:miter lim="800000"/>
            <a:headEnd/>
            <a:tailEnd/>
          </a:ln>
        </p:spPr>
      </p:pic>
      <p:pic>
        <p:nvPicPr>
          <p:cNvPr id="65541" name="Picture 6" descr="00001"/>
          <p:cNvPicPr>
            <a:picLocks noGrp="1" noChangeAspect="1" noChangeArrowheads="1"/>
          </p:cNvPicPr>
          <p:nvPr>
            <p:ph sz="half" idx="2"/>
          </p:nvPr>
        </p:nvPicPr>
        <p:blipFill>
          <a:blip r:embed="rId4"/>
          <a:srcRect/>
          <a:stretch>
            <a:fillRect/>
          </a:stretch>
        </p:blipFill>
        <p:spPr>
          <a:xfrm>
            <a:off x="3505200" y="1885950"/>
            <a:ext cx="5317319" cy="2895600"/>
          </a:xfrm>
          <a:noFill/>
        </p:spPr>
      </p:pic>
      <p:sp>
        <p:nvSpPr>
          <p:cNvPr id="6"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7"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PREPARATION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438150"/>
            <a:ext cx="8229600" cy="381000"/>
          </a:xfrm>
        </p:spPr>
        <p:txBody>
          <a:bodyPr>
            <a:noAutofit/>
          </a:bodyPr>
          <a:lstStyle/>
          <a:p>
            <a:r>
              <a:rPr lang="en-US" sz="2800" dirty="0">
                <a:latin typeface="Heiti TC Light"/>
                <a:cs typeface="Heiti TC Light"/>
              </a:rPr>
              <a:t>The Final Solution</a:t>
            </a:r>
          </a:p>
        </p:txBody>
      </p:sp>
      <p:sp>
        <p:nvSpPr>
          <p:cNvPr id="67587" name="Rectangle 3"/>
          <p:cNvSpPr>
            <a:spLocks noGrp="1" noChangeArrowheads="1"/>
          </p:cNvSpPr>
          <p:nvPr>
            <p:ph type="body" idx="1"/>
          </p:nvPr>
        </p:nvSpPr>
        <p:spPr>
          <a:xfrm>
            <a:off x="152400" y="895350"/>
            <a:ext cx="4047344" cy="3394472"/>
          </a:xfrm>
        </p:spPr>
        <p:txBody>
          <a:bodyPr>
            <a:normAutofit/>
          </a:bodyPr>
          <a:lstStyle/>
          <a:p>
            <a:pPr>
              <a:buNone/>
            </a:pPr>
            <a:r>
              <a:rPr lang="en-US" sz="1800" dirty="0">
                <a:latin typeface="Heiti TC Light"/>
                <a:cs typeface="Heiti TC Light"/>
              </a:rPr>
              <a:t>In January </a:t>
            </a:r>
            <a:r>
              <a:rPr lang="en-US" sz="1800" dirty="0" smtClean="0">
                <a:latin typeface="Heiti TC Light"/>
                <a:cs typeface="Heiti TC Light"/>
              </a:rPr>
              <a:t>1942, senior Nazi officials held a top secret meeting </a:t>
            </a:r>
            <a:r>
              <a:rPr lang="en-US" sz="1800" dirty="0">
                <a:latin typeface="Heiti TC Light"/>
                <a:cs typeface="Heiti TC Light"/>
              </a:rPr>
              <a:t>to discuss the "final solution of the Jewish question," in the Berlin </a:t>
            </a:r>
            <a:r>
              <a:rPr lang="en-US" sz="1800" dirty="0" err="1">
                <a:latin typeface="Heiti TC Light"/>
                <a:cs typeface="Heiti TC Light"/>
              </a:rPr>
              <a:t>suberb</a:t>
            </a:r>
            <a:r>
              <a:rPr lang="en-US" sz="1800" dirty="0">
                <a:latin typeface="Heiti TC Light"/>
                <a:cs typeface="Heiti TC Light"/>
              </a:rPr>
              <a:t>, </a:t>
            </a:r>
            <a:r>
              <a:rPr lang="en-US" sz="1800" dirty="0" err="1">
                <a:latin typeface="Heiti TC Light"/>
                <a:cs typeface="Heiti TC Light"/>
              </a:rPr>
              <a:t>Wansee</a:t>
            </a:r>
            <a:r>
              <a:rPr lang="en-US" sz="1800" dirty="0">
                <a:latin typeface="Heiti TC Light"/>
                <a:cs typeface="Heiti TC Light"/>
              </a:rPr>
              <a:t>.</a:t>
            </a:r>
            <a:r>
              <a:rPr lang="en-US" sz="1800" dirty="0" smtClean="0">
                <a:latin typeface="Heiti TC Light"/>
                <a:cs typeface="Heiti TC Light"/>
              </a:rPr>
              <a:t>  Known </a:t>
            </a:r>
            <a:r>
              <a:rPr lang="en-US" sz="1800" dirty="0">
                <a:latin typeface="Heiti TC Light"/>
                <a:cs typeface="Heiti TC Light"/>
              </a:rPr>
              <a:t>as the </a:t>
            </a:r>
            <a:r>
              <a:rPr lang="en-US" sz="1800" i="1" dirty="0" err="1">
                <a:latin typeface="Heiti TC Light"/>
                <a:cs typeface="Heiti TC Light"/>
              </a:rPr>
              <a:t>Wansee</a:t>
            </a:r>
            <a:r>
              <a:rPr lang="en-US" sz="1800" i="1" dirty="0">
                <a:latin typeface="Heiti TC Light"/>
                <a:cs typeface="Heiti TC Light"/>
              </a:rPr>
              <a:t> Conference</a:t>
            </a:r>
            <a:r>
              <a:rPr lang="en-US" sz="1800" dirty="0">
                <a:latin typeface="Heiti TC Light"/>
                <a:cs typeface="Heiti TC Light"/>
              </a:rPr>
              <a:t>, this meeting did not begin the killing of the Jews, but in </a:t>
            </a:r>
            <a:r>
              <a:rPr lang="en-US" sz="1800" dirty="0" smtClean="0">
                <a:latin typeface="Heiti TC Light"/>
                <a:cs typeface="Heiti TC Light"/>
              </a:rPr>
              <a:t>it, </a:t>
            </a:r>
            <a:r>
              <a:rPr lang="en-US" sz="1800" dirty="0">
                <a:latin typeface="Heiti TC Light"/>
                <a:cs typeface="Heiti TC Light"/>
              </a:rPr>
              <a:t>the </a:t>
            </a:r>
            <a:r>
              <a:rPr lang="en-US" sz="1800" dirty="0" smtClean="0">
                <a:latin typeface="Heiti TC Light"/>
                <a:cs typeface="Heiti TC Light"/>
              </a:rPr>
              <a:t>Nazis’ </a:t>
            </a:r>
            <a:r>
              <a:rPr lang="en-US" sz="1800" dirty="0">
                <a:latin typeface="Heiti TC Light"/>
                <a:cs typeface="Heiti TC Light"/>
              </a:rPr>
              <a:t>articulated their plans clearly </a:t>
            </a:r>
            <a:r>
              <a:rPr lang="en-US" sz="1800" dirty="0" smtClean="0">
                <a:latin typeface="Heiti TC Light"/>
                <a:cs typeface="Heiti TC Light"/>
              </a:rPr>
              <a:t>and determined </a:t>
            </a:r>
            <a:r>
              <a:rPr lang="en-US" sz="1800" dirty="0">
                <a:latin typeface="Heiti TC Light"/>
                <a:cs typeface="Heiti TC Light"/>
              </a:rPr>
              <a:t>on a systematic method to carry them out.</a:t>
            </a:r>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PREPARATION</a:t>
            </a:r>
            <a:endParaRPr lang="en-US" sz="2000" dirty="0">
              <a:solidFill>
                <a:srgbClr val="000000"/>
              </a:solidFill>
              <a:latin typeface="Heiti SC Medium"/>
              <a:cs typeface="Heiti SC Medium"/>
            </a:endParaRPr>
          </a:p>
        </p:txBody>
      </p:sp>
      <p:pic>
        <p:nvPicPr>
          <p:cNvPr id="6" name="Picture 5" descr="conspiracy_splash.jpg"/>
          <p:cNvPicPr>
            <a:picLocks noChangeAspect="1"/>
          </p:cNvPicPr>
          <p:nvPr/>
        </p:nvPicPr>
        <p:blipFill>
          <a:blip r:embed="rId2"/>
          <a:stretch>
            <a:fillRect/>
          </a:stretch>
        </p:blipFill>
        <p:spPr>
          <a:xfrm>
            <a:off x="4199744" y="971550"/>
            <a:ext cx="4639456" cy="2996169"/>
          </a:xfrm>
          <a:prstGeom prst="rect">
            <a:avLst/>
          </a:prstGeom>
        </p:spPr>
      </p:pic>
      <p:sp>
        <p:nvSpPr>
          <p:cNvPr id="7" name="TextBox 6"/>
          <p:cNvSpPr txBox="1"/>
          <p:nvPr/>
        </p:nvSpPr>
        <p:spPr>
          <a:xfrm>
            <a:off x="4199744" y="4019551"/>
            <a:ext cx="4639456" cy="523220"/>
          </a:xfrm>
          <a:prstGeom prst="rect">
            <a:avLst/>
          </a:prstGeom>
          <a:noFill/>
        </p:spPr>
        <p:txBody>
          <a:bodyPr wrap="square" rtlCol="0">
            <a:spAutoFit/>
          </a:bodyPr>
          <a:lstStyle/>
          <a:p>
            <a:r>
              <a:rPr lang="en-US" sz="1400" dirty="0" smtClean="0">
                <a:latin typeface="Plantagenet Cherokee"/>
                <a:cs typeface="Plantagenet Cherokee"/>
              </a:rPr>
              <a:t>In a scene from the 2001 movie “Conspiracy”,  senior Nazi officials discuss The Final Solution.</a:t>
            </a:r>
            <a:endParaRPr lang="en-US" sz="1400" dirty="0">
              <a:latin typeface="Plantagenet Cherokee"/>
              <a:cs typeface="Plantagenet Cherokee"/>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09600" y="438150"/>
            <a:ext cx="7772400" cy="457200"/>
          </a:xfrm>
        </p:spPr>
        <p:txBody>
          <a:bodyPr>
            <a:noAutofit/>
          </a:bodyPr>
          <a:lstStyle/>
          <a:p>
            <a:pPr eaLnBrk="1" hangingPunct="1"/>
            <a:r>
              <a:rPr lang="en-GB" sz="2800" dirty="0" err="1">
                <a:latin typeface="Heiti TC Light"/>
                <a:cs typeface="Heiti TC Light"/>
              </a:rPr>
              <a:t>Wannsee</a:t>
            </a:r>
            <a:r>
              <a:rPr lang="en-GB" sz="2800" dirty="0">
                <a:latin typeface="Heiti TC Light"/>
                <a:cs typeface="Heiti TC Light"/>
              </a:rPr>
              <a:t> Conference</a:t>
            </a:r>
          </a:p>
        </p:txBody>
      </p:sp>
      <p:sp>
        <p:nvSpPr>
          <p:cNvPr id="68611" name="Oval 5"/>
          <p:cNvSpPr>
            <a:spLocks noChangeArrowheads="1"/>
          </p:cNvSpPr>
          <p:nvPr/>
        </p:nvSpPr>
        <p:spPr bwMode="auto">
          <a:xfrm>
            <a:off x="2667000" y="1943100"/>
            <a:ext cx="3505200" cy="14859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8612" name="Text Box 6"/>
          <p:cNvSpPr txBox="1">
            <a:spLocks noChangeArrowheads="1"/>
          </p:cNvSpPr>
          <p:nvPr/>
        </p:nvSpPr>
        <p:spPr bwMode="auto">
          <a:xfrm>
            <a:off x="3200400" y="2114550"/>
            <a:ext cx="2590800" cy="923330"/>
          </a:xfrm>
          <a:prstGeom prst="rect">
            <a:avLst/>
          </a:prstGeom>
          <a:noFill/>
          <a:ln w="9525">
            <a:noFill/>
            <a:miter lim="800000"/>
            <a:headEnd/>
            <a:tailEnd/>
          </a:ln>
        </p:spPr>
        <p:txBody>
          <a:bodyPr>
            <a:prstTxWarp prst="textNoShape">
              <a:avLst/>
            </a:prstTxWarp>
            <a:spAutoFit/>
          </a:bodyPr>
          <a:lstStyle/>
          <a:p>
            <a:pPr algn="ctr">
              <a:spcBef>
                <a:spcPct val="50000"/>
              </a:spcBef>
            </a:pPr>
            <a:r>
              <a:rPr lang="en-GB"/>
              <a:t>How was the Final Solution going to be organized?</a:t>
            </a:r>
          </a:p>
        </p:txBody>
      </p:sp>
      <p:sp>
        <p:nvSpPr>
          <p:cNvPr id="6151" name="Text Box 7"/>
          <p:cNvSpPr txBox="1">
            <a:spLocks noChangeArrowheads="1"/>
          </p:cNvSpPr>
          <p:nvPr/>
        </p:nvSpPr>
        <p:spPr bwMode="auto">
          <a:xfrm>
            <a:off x="6172200" y="971551"/>
            <a:ext cx="2667000" cy="1323439"/>
          </a:xfrm>
          <a:prstGeom prst="rect">
            <a:avLst/>
          </a:prstGeom>
          <a:noFill/>
          <a:ln w="9525">
            <a:noFill/>
            <a:miter lim="800000"/>
            <a:headEnd/>
            <a:tailEnd/>
          </a:ln>
        </p:spPr>
        <p:txBody>
          <a:bodyPr>
            <a:prstTxWarp prst="textNoShape">
              <a:avLst/>
            </a:prstTxWarp>
            <a:spAutoFit/>
          </a:bodyPr>
          <a:lstStyle/>
          <a:p>
            <a:pPr>
              <a:spcBef>
                <a:spcPct val="50000"/>
              </a:spcBef>
            </a:pPr>
            <a:r>
              <a:rPr lang="en-GB" sz="2000"/>
              <a:t>Shooting was too inefficient as the bullets were needed for the war effort</a:t>
            </a:r>
          </a:p>
        </p:txBody>
      </p:sp>
      <p:sp>
        <p:nvSpPr>
          <p:cNvPr id="6152" name="Text Box 8"/>
          <p:cNvSpPr txBox="1">
            <a:spLocks noChangeArrowheads="1"/>
          </p:cNvSpPr>
          <p:nvPr/>
        </p:nvSpPr>
        <p:spPr bwMode="auto">
          <a:xfrm>
            <a:off x="6477000" y="2286001"/>
            <a:ext cx="2362200" cy="1631216"/>
          </a:xfrm>
          <a:prstGeom prst="rect">
            <a:avLst/>
          </a:prstGeom>
          <a:noFill/>
          <a:ln w="9525">
            <a:noFill/>
            <a:miter lim="800000"/>
            <a:headEnd/>
            <a:tailEnd/>
          </a:ln>
        </p:spPr>
        <p:txBody>
          <a:bodyPr>
            <a:prstTxWarp prst="textNoShape">
              <a:avLst/>
            </a:prstTxWarp>
            <a:spAutoFit/>
          </a:bodyPr>
          <a:lstStyle/>
          <a:p>
            <a:pPr>
              <a:spcBef>
                <a:spcPct val="50000"/>
              </a:spcBef>
            </a:pPr>
            <a:r>
              <a:rPr lang="en-GB" sz="2000"/>
              <a:t>Jews were to be rounded up and put into transit camps called Ghettoes</a:t>
            </a:r>
          </a:p>
        </p:txBody>
      </p:sp>
      <p:sp>
        <p:nvSpPr>
          <p:cNvPr id="6153" name="Text Box 9"/>
          <p:cNvSpPr txBox="1">
            <a:spLocks noChangeArrowheads="1"/>
          </p:cNvSpPr>
          <p:nvPr/>
        </p:nvSpPr>
        <p:spPr bwMode="auto">
          <a:xfrm>
            <a:off x="6324600" y="3657601"/>
            <a:ext cx="2514600" cy="1631216"/>
          </a:xfrm>
          <a:prstGeom prst="rect">
            <a:avLst/>
          </a:prstGeom>
          <a:noFill/>
          <a:ln w="9525">
            <a:noFill/>
            <a:miter lim="800000"/>
            <a:headEnd/>
            <a:tailEnd/>
          </a:ln>
        </p:spPr>
        <p:txBody>
          <a:bodyPr>
            <a:prstTxWarp prst="textNoShape">
              <a:avLst/>
            </a:prstTxWarp>
            <a:spAutoFit/>
          </a:bodyPr>
          <a:lstStyle/>
          <a:p>
            <a:pPr>
              <a:spcBef>
                <a:spcPct val="50000"/>
              </a:spcBef>
            </a:pPr>
            <a:r>
              <a:rPr lang="en-GB" sz="2000"/>
              <a:t>The Jews living in these Ghettos were to be used as a cheap source of labor.</a:t>
            </a:r>
          </a:p>
        </p:txBody>
      </p:sp>
      <p:sp>
        <p:nvSpPr>
          <p:cNvPr id="6154" name="Text Box 10"/>
          <p:cNvSpPr txBox="1">
            <a:spLocks noChangeArrowheads="1"/>
          </p:cNvSpPr>
          <p:nvPr/>
        </p:nvSpPr>
        <p:spPr bwMode="auto">
          <a:xfrm>
            <a:off x="2590800" y="3771901"/>
            <a:ext cx="3657600" cy="1631216"/>
          </a:xfrm>
          <a:prstGeom prst="rect">
            <a:avLst/>
          </a:prstGeom>
          <a:noFill/>
          <a:ln w="9525">
            <a:noFill/>
            <a:miter lim="800000"/>
            <a:headEnd/>
            <a:tailEnd/>
          </a:ln>
        </p:spPr>
        <p:txBody>
          <a:bodyPr>
            <a:prstTxWarp prst="textNoShape">
              <a:avLst/>
            </a:prstTxWarp>
            <a:spAutoFit/>
          </a:bodyPr>
          <a:lstStyle/>
          <a:p>
            <a:pPr>
              <a:spcBef>
                <a:spcPct val="50000"/>
              </a:spcBef>
            </a:pPr>
            <a:r>
              <a:rPr lang="en-GB" sz="2000"/>
              <a:t>Conditions in the Ghettos were designed to be so bad that many die while the rest would be willing to leave these areas in the hope of better conditions</a:t>
            </a:r>
          </a:p>
        </p:txBody>
      </p:sp>
      <p:sp>
        <p:nvSpPr>
          <p:cNvPr id="6155" name="Text Box 11"/>
          <p:cNvSpPr txBox="1">
            <a:spLocks noChangeArrowheads="1"/>
          </p:cNvSpPr>
          <p:nvPr/>
        </p:nvSpPr>
        <p:spPr bwMode="auto">
          <a:xfrm>
            <a:off x="152400" y="2228851"/>
            <a:ext cx="2438400" cy="1323439"/>
          </a:xfrm>
          <a:prstGeom prst="rect">
            <a:avLst/>
          </a:prstGeom>
          <a:noFill/>
          <a:ln w="9525">
            <a:noFill/>
            <a:miter lim="800000"/>
            <a:headEnd/>
            <a:tailEnd/>
          </a:ln>
        </p:spPr>
        <p:txBody>
          <a:bodyPr>
            <a:prstTxWarp prst="textNoShape">
              <a:avLst/>
            </a:prstTxWarp>
            <a:spAutoFit/>
          </a:bodyPr>
          <a:lstStyle/>
          <a:p>
            <a:pPr>
              <a:spcBef>
                <a:spcPct val="50000"/>
              </a:spcBef>
            </a:pPr>
            <a:r>
              <a:rPr lang="en-GB" sz="2000"/>
              <a:t>On arrival the Jews would go through a process called ‘selection.’</a:t>
            </a:r>
          </a:p>
        </p:txBody>
      </p:sp>
      <p:sp>
        <p:nvSpPr>
          <p:cNvPr id="6156" name="Line 12"/>
          <p:cNvSpPr>
            <a:spLocks noChangeShapeType="1"/>
          </p:cNvSpPr>
          <p:nvPr/>
        </p:nvSpPr>
        <p:spPr bwMode="auto">
          <a:xfrm flipV="1">
            <a:off x="5562600" y="1771650"/>
            <a:ext cx="1066800" cy="3429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157" name="Line 13"/>
          <p:cNvSpPr>
            <a:spLocks noChangeShapeType="1"/>
          </p:cNvSpPr>
          <p:nvPr/>
        </p:nvSpPr>
        <p:spPr bwMode="auto">
          <a:xfrm>
            <a:off x="6172200" y="2686050"/>
            <a:ext cx="3810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158" name="Line 14"/>
          <p:cNvSpPr>
            <a:spLocks noChangeShapeType="1"/>
          </p:cNvSpPr>
          <p:nvPr/>
        </p:nvSpPr>
        <p:spPr bwMode="auto">
          <a:xfrm>
            <a:off x="5943600" y="3086100"/>
            <a:ext cx="685800" cy="5715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159" name="Line 15"/>
          <p:cNvSpPr>
            <a:spLocks noChangeShapeType="1"/>
          </p:cNvSpPr>
          <p:nvPr/>
        </p:nvSpPr>
        <p:spPr bwMode="auto">
          <a:xfrm>
            <a:off x="4343400" y="3429000"/>
            <a:ext cx="0" cy="2857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160" name="Text Box 16"/>
          <p:cNvSpPr txBox="1">
            <a:spLocks noChangeArrowheads="1"/>
          </p:cNvSpPr>
          <p:nvPr/>
        </p:nvSpPr>
        <p:spPr bwMode="auto">
          <a:xfrm>
            <a:off x="152400" y="3543301"/>
            <a:ext cx="1828800" cy="1938992"/>
          </a:xfrm>
          <a:prstGeom prst="rect">
            <a:avLst/>
          </a:prstGeom>
          <a:noFill/>
          <a:ln w="9525">
            <a:noFill/>
            <a:miter lim="800000"/>
            <a:headEnd/>
            <a:tailEnd/>
          </a:ln>
        </p:spPr>
        <p:txBody>
          <a:bodyPr>
            <a:prstTxWarp prst="textNoShape">
              <a:avLst/>
            </a:prstTxWarp>
            <a:spAutoFit/>
          </a:bodyPr>
          <a:lstStyle/>
          <a:p>
            <a:pPr>
              <a:spcBef>
                <a:spcPct val="50000"/>
              </a:spcBef>
            </a:pPr>
            <a:r>
              <a:rPr lang="en-GB" sz="2000"/>
              <a:t>The remaining Jews were to be shipped to ‘resettlement areas’ in the East.</a:t>
            </a:r>
          </a:p>
        </p:txBody>
      </p:sp>
      <p:sp>
        <p:nvSpPr>
          <p:cNvPr id="6161" name="Text Box 17"/>
          <p:cNvSpPr txBox="1">
            <a:spLocks noChangeArrowheads="1"/>
          </p:cNvSpPr>
          <p:nvPr/>
        </p:nvSpPr>
        <p:spPr bwMode="auto">
          <a:xfrm>
            <a:off x="152400" y="971551"/>
            <a:ext cx="2438400" cy="1323439"/>
          </a:xfrm>
          <a:prstGeom prst="rect">
            <a:avLst/>
          </a:prstGeom>
          <a:noFill/>
          <a:ln w="9525">
            <a:noFill/>
            <a:miter lim="800000"/>
            <a:headEnd/>
            <a:tailEnd/>
          </a:ln>
        </p:spPr>
        <p:txBody>
          <a:bodyPr>
            <a:prstTxWarp prst="textNoShape">
              <a:avLst/>
            </a:prstTxWarp>
            <a:spAutoFit/>
          </a:bodyPr>
          <a:lstStyle/>
          <a:p>
            <a:pPr>
              <a:spcBef>
                <a:spcPct val="50000"/>
              </a:spcBef>
            </a:pPr>
            <a:r>
              <a:rPr lang="en-GB" sz="2000"/>
              <a:t>Women, children, the old &amp; the sick were to be sent for ‘special treatment.’</a:t>
            </a:r>
          </a:p>
        </p:txBody>
      </p:sp>
      <p:sp>
        <p:nvSpPr>
          <p:cNvPr id="6162" name="Text Box 18"/>
          <p:cNvSpPr txBox="1">
            <a:spLocks noChangeArrowheads="1"/>
          </p:cNvSpPr>
          <p:nvPr/>
        </p:nvSpPr>
        <p:spPr bwMode="auto">
          <a:xfrm>
            <a:off x="2819400" y="971551"/>
            <a:ext cx="3352800" cy="1015663"/>
          </a:xfrm>
          <a:prstGeom prst="rect">
            <a:avLst/>
          </a:prstGeom>
          <a:noFill/>
          <a:ln w="9525">
            <a:noFill/>
            <a:miter lim="800000"/>
            <a:headEnd/>
            <a:tailEnd/>
          </a:ln>
        </p:spPr>
        <p:txBody>
          <a:bodyPr>
            <a:prstTxWarp prst="textNoShape">
              <a:avLst/>
            </a:prstTxWarp>
            <a:spAutoFit/>
          </a:bodyPr>
          <a:lstStyle/>
          <a:p>
            <a:pPr>
              <a:spcBef>
                <a:spcPct val="50000"/>
              </a:spcBef>
            </a:pPr>
            <a:r>
              <a:rPr lang="en-GB" sz="2000"/>
              <a:t>The young and fit would go through a process called ‘destruction through work.’</a:t>
            </a:r>
          </a:p>
        </p:txBody>
      </p:sp>
      <p:sp>
        <p:nvSpPr>
          <p:cNvPr id="6163" name="Line 19"/>
          <p:cNvSpPr>
            <a:spLocks noChangeShapeType="1"/>
          </p:cNvSpPr>
          <p:nvPr/>
        </p:nvSpPr>
        <p:spPr bwMode="auto">
          <a:xfrm flipH="1">
            <a:off x="1905000" y="3143250"/>
            <a:ext cx="1143000" cy="6286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164" name="Line 20"/>
          <p:cNvSpPr>
            <a:spLocks noChangeShapeType="1"/>
          </p:cNvSpPr>
          <p:nvPr/>
        </p:nvSpPr>
        <p:spPr bwMode="auto">
          <a:xfrm flipH="1">
            <a:off x="2438400" y="2686050"/>
            <a:ext cx="2286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165" name="Line 21"/>
          <p:cNvSpPr>
            <a:spLocks noChangeShapeType="1"/>
          </p:cNvSpPr>
          <p:nvPr/>
        </p:nvSpPr>
        <p:spPr bwMode="auto">
          <a:xfrm flipH="1" flipV="1">
            <a:off x="2133600" y="1771650"/>
            <a:ext cx="914400" cy="4000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166" name="Line 22"/>
          <p:cNvSpPr>
            <a:spLocks noChangeShapeType="1"/>
          </p:cNvSpPr>
          <p:nvPr/>
        </p:nvSpPr>
        <p:spPr bwMode="auto">
          <a:xfrm flipV="1">
            <a:off x="4419600" y="1714500"/>
            <a:ext cx="0" cy="228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1"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22"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PREPARATION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156"/>
                                        </p:tgtEl>
                                        <p:attrNameLst>
                                          <p:attrName>style.visibility</p:attrName>
                                        </p:attrNameLst>
                                      </p:cBhvr>
                                      <p:to>
                                        <p:strVal val="visible"/>
                                      </p:to>
                                    </p:set>
                                    <p:anim calcmode="lin" valueType="num">
                                      <p:cBhvr additive="base">
                                        <p:cTn id="7" dur="500" fill="hold"/>
                                        <p:tgtEl>
                                          <p:spTgt spid="6156"/>
                                        </p:tgtEl>
                                        <p:attrNameLst>
                                          <p:attrName>ppt_x</p:attrName>
                                        </p:attrNameLst>
                                      </p:cBhvr>
                                      <p:tavLst>
                                        <p:tav tm="0">
                                          <p:val>
                                            <p:strVal val="0-#ppt_w/2"/>
                                          </p:val>
                                        </p:tav>
                                        <p:tav tm="100000">
                                          <p:val>
                                            <p:strVal val="#ppt_x"/>
                                          </p:val>
                                        </p:tav>
                                      </p:tavLst>
                                    </p:anim>
                                    <p:anim calcmode="lin" valueType="num">
                                      <p:cBhvr additive="base">
                                        <p:cTn id="8"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151"/>
                                        </p:tgtEl>
                                        <p:attrNameLst>
                                          <p:attrName>style.visibility</p:attrName>
                                        </p:attrNameLst>
                                      </p:cBhvr>
                                      <p:to>
                                        <p:strVal val="visible"/>
                                      </p:to>
                                    </p:set>
                                    <p:anim calcmode="lin" valueType="num">
                                      <p:cBhvr additive="base">
                                        <p:cTn id="13" dur="500" fill="hold"/>
                                        <p:tgtEl>
                                          <p:spTgt spid="6151"/>
                                        </p:tgtEl>
                                        <p:attrNameLst>
                                          <p:attrName>ppt_x</p:attrName>
                                        </p:attrNameLst>
                                      </p:cBhvr>
                                      <p:tavLst>
                                        <p:tav tm="0">
                                          <p:val>
                                            <p:strVal val="1+#ppt_w/2"/>
                                          </p:val>
                                        </p:tav>
                                        <p:tav tm="100000">
                                          <p:val>
                                            <p:strVal val="#ppt_x"/>
                                          </p:val>
                                        </p:tav>
                                      </p:tavLst>
                                    </p:anim>
                                    <p:anim calcmode="lin" valueType="num">
                                      <p:cBhvr additive="base">
                                        <p:cTn id="14" dur="500" fill="hold"/>
                                        <p:tgtEl>
                                          <p:spTgt spid="615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57"/>
                                        </p:tgtEl>
                                        <p:attrNameLst>
                                          <p:attrName>style.visibility</p:attrName>
                                        </p:attrNameLst>
                                      </p:cBhvr>
                                      <p:to>
                                        <p:strVal val="visible"/>
                                      </p:to>
                                    </p:set>
                                    <p:anim calcmode="lin" valueType="num">
                                      <p:cBhvr additive="base">
                                        <p:cTn id="19" dur="500" fill="hold"/>
                                        <p:tgtEl>
                                          <p:spTgt spid="6157"/>
                                        </p:tgtEl>
                                        <p:attrNameLst>
                                          <p:attrName>ppt_x</p:attrName>
                                        </p:attrNameLst>
                                      </p:cBhvr>
                                      <p:tavLst>
                                        <p:tav tm="0">
                                          <p:val>
                                            <p:strVal val="0-#ppt_w/2"/>
                                          </p:val>
                                        </p:tav>
                                        <p:tav tm="100000">
                                          <p:val>
                                            <p:strVal val="#ppt_x"/>
                                          </p:val>
                                        </p:tav>
                                      </p:tavLst>
                                    </p:anim>
                                    <p:anim calcmode="lin" valueType="num">
                                      <p:cBhvr additive="base">
                                        <p:cTn id="20" dur="500" fill="hold"/>
                                        <p:tgtEl>
                                          <p:spTgt spid="615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52"/>
                                        </p:tgtEl>
                                        <p:attrNameLst>
                                          <p:attrName>style.visibility</p:attrName>
                                        </p:attrNameLst>
                                      </p:cBhvr>
                                      <p:to>
                                        <p:strVal val="visible"/>
                                      </p:to>
                                    </p:set>
                                    <p:anim calcmode="lin" valueType="num">
                                      <p:cBhvr additive="base">
                                        <p:cTn id="25" dur="500" fill="hold"/>
                                        <p:tgtEl>
                                          <p:spTgt spid="6152"/>
                                        </p:tgtEl>
                                        <p:attrNameLst>
                                          <p:attrName>ppt_x</p:attrName>
                                        </p:attrNameLst>
                                      </p:cBhvr>
                                      <p:tavLst>
                                        <p:tav tm="0">
                                          <p:val>
                                            <p:strVal val="0-#ppt_w/2"/>
                                          </p:val>
                                        </p:tav>
                                        <p:tav tm="100000">
                                          <p:val>
                                            <p:strVal val="#ppt_x"/>
                                          </p:val>
                                        </p:tav>
                                      </p:tavLst>
                                    </p:anim>
                                    <p:anim calcmode="lin" valueType="num">
                                      <p:cBhvr additive="base">
                                        <p:cTn id="26"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6158"/>
                                        </p:tgtEl>
                                        <p:attrNameLst>
                                          <p:attrName>style.visibility</p:attrName>
                                        </p:attrNameLst>
                                      </p:cBhvr>
                                      <p:to>
                                        <p:strVal val="visible"/>
                                      </p:to>
                                    </p:set>
                                    <p:anim calcmode="lin" valueType="num">
                                      <p:cBhvr additive="base">
                                        <p:cTn id="31" dur="500" fill="hold"/>
                                        <p:tgtEl>
                                          <p:spTgt spid="6158"/>
                                        </p:tgtEl>
                                        <p:attrNameLst>
                                          <p:attrName>ppt_x</p:attrName>
                                        </p:attrNameLst>
                                      </p:cBhvr>
                                      <p:tavLst>
                                        <p:tav tm="0">
                                          <p:val>
                                            <p:strVal val="0-#ppt_w/2"/>
                                          </p:val>
                                        </p:tav>
                                        <p:tav tm="100000">
                                          <p:val>
                                            <p:strVal val="#ppt_x"/>
                                          </p:val>
                                        </p:tav>
                                      </p:tavLst>
                                    </p:anim>
                                    <p:anim calcmode="lin" valueType="num">
                                      <p:cBhvr additive="base">
                                        <p:cTn id="32" dur="500" fill="hold"/>
                                        <p:tgtEl>
                                          <p:spTgt spid="6158"/>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53"/>
                                        </p:tgtEl>
                                        <p:attrNameLst>
                                          <p:attrName>style.visibility</p:attrName>
                                        </p:attrNameLst>
                                      </p:cBhvr>
                                      <p:to>
                                        <p:strVal val="visible"/>
                                      </p:to>
                                    </p:set>
                                    <p:anim calcmode="lin" valueType="num">
                                      <p:cBhvr additive="base">
                                        <p:cTn id="37" dur="500" fill="hold"/>
                                        <p:tgtEl>
                                          <p:spTgt spid="6153"/>
                                        </p:tgtEl>
                                        <p:attrNameLst>
                                          <p:attrName>ppt_x</p:attrName>
                                        </p:attrNameLst>
                                      </p:cBhvr>
                                      <p:tavLst>
                                        <p:tav tm="0">
                                          <p:val>
                                            <p:strVal val="0-#ppt_w/2"/>
                                          </p:val>
                                        </p:tav>
                                        <p:tav tm="100000">
                                          <p:val>
                                            <p:strVal val="#ppt_x"/>
                                          </p:val>
                                        </p:tav>
                                      </p:tavLst>
                                    </p:anim>
                                    <p:anim calcmode="lin" valueType="num">
                                      <p:cBhvr additive="base">
                                        <p:cTn id="38" dur="500" fill="hold"/>
                                        <p:tgtEl>
                                          <p:spTgt spid="615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6159"/>
                                        </p:tgtEl>
                                        <p:attrNameLst>
                                          <p:attrName>style.visibility</p:attrName>
                                        </p:attrNameLst>
                                      </p:cBhvr>
                                      <p:to>
                                        <p:strVal val="visible"/>
                                      </p:to>
                                    </p:set>
                                    <p:anim calcmode="lin" valueType="num">
                                      <p:cBhvr additive="base">
                                        <p:cTn id="43" dur="500" fill="hold"/>
                                        <p:tgtEl>
                                          <p:spTgt spid="6159"/>
                                        </p:tgtEl>
                                        <p:attrNameLst>
                                          <p:attrName>ppt_x</p:attrName>
                                        </p:attrNameLst>
                                      </p:cBhvr>
                                      <p:tavLst>
                                        <p:tav tm="0">
                                          <p:val>
                                            <p:strVal val="#ppt_x"/>
                                          </p:val>
                                        </p:tav>
                                        <p:tav tm="100000">
                                          <p:val>
                                            <p:strVal val="#ppt_x"/>
                                          </p:val>
                                        </p:tav>
                                      </p:tavLst>
                                    </p:anim>
                                    <p:anim calcmode="lin" valueType="num">
                                      <p:cBhvr additive="base">
                                        <p:cTn id="44" dur="500" fill="hold"/>
                                        <p:tgtEl>
                                          <p:spTgt spid="6159"/>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154"/>
                                        </p:tgtEl>
                                        <p:attrNameLst>
                                          <p:attrName>style.visibility</p:attrName>
                                        </p:attrNameLst>
                                      </p:cBhvr>
                                      <p:to>
                                        <p:strVal val="visible"/>
                                      </p:to>
                                    </p:set>
                                    <p:anim calcmode="lin" valueType="num">
                                      <p:cBhvr additive="base">
                                        <p:cTn id="49" dur="500" fill="hold"/>
                                        <p:tgtEl>
                                          <p:spTgt spid="6154"/>
                                        </p:tgtEl>
                                        <p:attrNameLst>
                                          <p:attrName>ppt_x</p:attrName>
                                        </p:attrNameLst>
                                      </p:cBhvr>
                                      <p:tavLst>
                                        <p:tav tm="0">
                                          <p:val>
                                            <p:strVal val="#ppt_x"/>
                                          </p:val>
                                        </p:tav>
                                        <p:tav tm="100000">
                                          <p:val>
                                            <p:strVal val="#ppt_x"/>
                                          </p:val>
                                        </p:tav>
                                      </p:tavLst>
                                    </p:anim>
                                    <p:anim calcmode="lin" valueType="num">
                                      <p:cBhvr additive="base">
                                        <p:cTn id="50"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3" fill="hold" grpId="0" nodeType="clickEffect">
                                  <p:stCondLst>
                                    <p:cond delay="0"/>
                                  </p:stCondLst>
                                  <p:childTnLst>
                                    <p:set>
                                      <p:cBhvr>
                                        <p:cTn id="54" dur="1" fill="hold">
                                          <p:stCondLst>
                                            <p:cond delay="0"/>
                                          </p:stCondLst>
                                        </p:cTn>
                                        <p:tgtEl>
                                          <p:spTgt spid="6163"/>
                                        </p:tgtEl>
                                        <p:attrNameLst>
                                          <p:attrName>style.visibility</p:attrName>
                                        </p:attrNameLst>
                                      </p:cBhvr>
                                      <p:to>
                                        <p:strVal val="visible"/>
                                      </p:to>
                                    </p:set>
                                    <p:anim calcmode="lin" valueType="num">
                                      <p:cBhvr additive="base">
                                        <p:cTn id="55" dur="500" fill="hold"/>
                                        <p:tgtEl>
                                          <p:spTgt spid="6163"/>
                                        </p:tgtEl>
                                        <p:attrNameLst>
                                          <p:attrName>ppt_x</p:attrName>
                                        </p:attrNameLst>
                                      </p:cBhvr>
                                      <p:tavLst>
                                        <p:tav tm="0">
                                          <p:val>
                                            <p:strVal val="1+#ppt_w/2"/>
                                          </p:val>
                                        </p:tav>
                                        <p:tav tm="100000">
                                          <p:val>
                                            <p:strVal val="#ppt_x"/>
                                          </p:val>
                                        </p:tav>
                                      </p:tavLst>
                                    </p:anim>
                                    <p:anim calcmode="lin" valueType="num">
                                      <p:cBhvr additive="base">
                                        <p:cTn id="56" dur="500" fill="hold"/>
                                        <p:tgtEl>
                                          <p:spTgt spid="6163"/>
                                        </p:tgtEl>
                                        <p:attrNameLst>
                                          <p:attrName>ppt_y</p:attrName>
                                        </p:attrNameLst>
                                      </p:cBhvr>
                                      <p:tavLst>
                                        <p:tav tm="0">
                                          <p:val>
                                            <p:strVal val="0-#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160"/>
                                        </p:tgtEl>
                                        <p:attrNameLst>
                                          <p:attrName>style.visibility</p:attrName>
                                        </p:attrNameLst>
                                      </p:cBhvr>
                                      <p:to>
                                        <p:strVal val="visible"/>
                                      </p:to>
                                    </p:set>
                                    <p:anim calcmode="lin" valueType="num">
                                      <p:cBhvr additive="base">
                                        <p:cTn id="61" dur="500" fill="hold"/>
                                        <p:tgtEl>
                                          <p:spTgt spid="6160"/>
                                        </p:tgtEl>
                                        <p:attrNameLst>
                                          <p:attrName>ppt_x</p:attrName>
                                        </p:attrNameLst>
                                      </p:cBhvr>
                                      <p:tavLst>
                                        <p:tav tm="0">
                                          <p:val>
                                            <p:strVal val="0-#ppt_w/2"/>
                                          </p:val>
                                        </p:tav>
                                        <p:tav tm="100000">
                                          <p:val>
                                            <p:strVal val="#ppt_x"/>
                                          </p:val>
                                        </p:tav>
                                      </p:tavLst>
                                    </p:anim>
                                    <p:anim calcmode="lin" valueType="num">
                                      <p:cBhvr additive="base">
                                        <p:cTn id="62" dur="500" fill="hold"/>
                                        <p:tgtEl>
                                          <p:spTgt spid="6160"/>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6164"/>
                                        </p:tgtEl>
                                        <p:attrNameLst>
                                          <p:attrName>style.visibility</p:attrName>
                                        </p:attrNameLst>
                                      </p:cBhvr>
                                      <p:to>
                                        <p:strVal val="visible"/>
                                      </p:to>
                                    </p:set>
                                    <p:anim calcmode="lin" valueType="num">
                                      <p:cBhvr additive="base">
                                        <p:cTn id="67" dur="500" fill="hold"/>
                                        <p:tgtEl>
                                          <p:spTgt spid="6164"/>
                                        </p:tgtEl>
                                        <p:attrNameLst>
                                          <p:attrName>ppt_x</p:attrName>
                                        </p:attrNameLst>
                                      </p:cBhvr>
                                      <p:tavLst>
                                        <p:tav tm="0">
                                          <p:val>
                                            <p:strVal val="1+#ppt_w/2"/>
                                          </p:val>
                                        </p:tav>
                                        <p:tav tm="100000">
                                          <p:val>
                                            <p:strVal val="#ppt_x"/>
                                          </p:val>
                                        </p:tav>
                                      </p:tavLst>
                                    </p:anim>
                                    <p:anim calcmode="lin" valueType="num">
                                      <p:cBhvr additive="base">
                                        <p:cTn id="68" dur="500" fill="hold"/>
                                        <p:tgtEl>
                                          <p:spTgt spid="6164"/>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6155"/>
                                        </p:tgtEl>
                                        <p:attrNameLst>
                                          <p:attrName>style.visibility</p:attrName>
                                        </p:attrNameLst>
                                      </p:cBhvr>
                                      <p:to>
                                        <p:strVal val="visible"/>
                                      </p:to>
                                    </p:set>
                                    <p:anim calcmode="lin" valueType="num">
                                      <p:cBhvr additive="base">
                                        <p:cTn id="73" dur="500" fill="hold"/>
                                        <p:tgtEl>
                                          <p:spTgt spid="6155"/>
                                        </p:tgtEl>
                                        <p:attrNameLst>
                                          <p:attrName>ppt_x</p:attrName>
                                        </p:attrNameLst>
                                      </p:cBhvr>
                                      <p:tavLst>
                                        <p:tav tm="0">
                                          <p:val>
                                            <p:strVal val="0-#ppt_w/2"/>
                                          </p:val>
                                        </p:tav>
                                        <p:tav tm="100000">
                                          <p:val>
                                            <p:strVal val="#ppt_x"/>
                                          </p:val>
                                        </p:tav>
                                      </p:tavLst>
                                    </p:anim>
                                    <p:anim calcmode="lin" valueType="num">
                                      <p:cBhvr additive="base">
                                        <p:cTn id="74" dur="500" fill="hold"/>
                                        <p:tgtEl>
                                          <p:spTgt spid="6155"/>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6" fill="hold" grpId="0" nodeType="clickEffect">
                                  <p:stCondLst>
                                    <p:cond delay="0"/>
                                  </p:stCondLst>
                                  <p:childTnLst>
                                    <p:set>
                                      <p:cBhvr>
                                        <p:cTn id="78" dur="1" fill="hold">
                                          <p:stCondLst>
                                            <p:cond delay="0"/>
                                          </p:stCondLst>
                                        </p:cTn>
                                        <p:tgtEl>
                                          <p:spTgt spid="6165"/>
                                        </p:tgtEl>
                                        <p:attrNameLst>
                                          <p:attrName>style.visibility</p:attrName>
                                        </p:attrNameLst>
                                      </p:cBhvr>
                                      <p:to>
                                        <p:strVal val="visible"/>
                                      </p:to>
                                    </p:set>
                                    <p:anim calcmode="lin" valueType="num">
                                      <p:cBhvr additive="base">
                                        <p:cTn id="79" dur="500" fill="hold"/>
                                        <p:tgtEl>
                                          <p:spTgt spid="6165"/>
                                        </p:tgtEl>
                                        <p:attrNameLst>
                                          <p:attrName>ppt_x</p:attrName>
                                        </p:attrNameLst>
                                      </p:cBhvr>
                                      <p:tavLst>
                                        <p:tav tm="0">
                                          <p:val>
                                            <p:strVal val="1+#ppt_w/2"/>
                                          </p:val>
                                        </p:tav>
                                        <p:tav tm="100000">
                                          <p:val>
                                            <p:strVal val="#ppt_x"/>
                                          </p:val>
                                        </p:tav>
                                      </p:tavLst>
                                    </p:anim>
                                    <p:anim calcmode="lin" valueType="num">
                                      <p:cBhvr additive="base">
                                        <p:cTn id="80" dur="500" fill="hold"/>
                                        <p:tgtEl>
                                          <p:spTgt spid="6165"/>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6161"/>
                                        </p:tgtEl>
                                        <p:attrNameLst>
                                          <p:attrName>style.visibility</p:attrName>
                                        </p:attrNameLst>
                                      </p:cBhvr>
                                      <p:to>
                                        <p:strVal val="visible"/>
                                      </p:to>
                                    </p:set>
                                    <p:anim calcmode="lin" valueType="num">
                                      <p:cBhvr additive="base">
                                        <p:cTn id="85" dur="500" fill="hold"/>
                                        <p:tgtEl>
                                          <p:spTgt spid="6161"/>
                                        </p:tgtEl>
                                        <p:attrNameLst>
                                          <p:attrName>ppt_x</p:attrName>
                                        </p:attrNameLst>
                                      </p:cBhvr>
                                      <p:tavLst>
                                        <p:tav tm="0">
                                          <p:val>
                                            <p:strVal val="0-#ppt_w/2"/>
                                          </p:val>
                                        </p:tav>
                                        <p:tav tm="100000">
                                          <p:val>
                                            <p:strVal val="#ppt_x"/>
                                          </p:val>
                                        </p:tav>
                                      </p:tavLst>
                                    </p:anim>
                                    <p:anim calcmode="lin" valueType="num">
                                      <p:cBhvr additive="base">
                                        <p:cTn id="86" dur="500" fill="hold"/>
                                        <p:tgtEl>
                                          <p:spTgt spid="6161"/>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166"/>
                                        </p:tgtEl>
                                        <p:attrNameLst>
                                          <p:attrName>style.visibility</p:attrName>
                                        </p:attrNameLst>
                                      </p:cBhvr>
                                      <p:to>
                                        <p:strVal val="visible"/>
                                      </p:to>
                                    </p:set>
                                    <p:anim calcmode="lin" valueType="num">
                                      <p:cBhvr additive="base">
                                        <p:cTn id="91" dur="500" fill="hold"/>
                                        <p:tgtEl>
                                          <p:spTgt spid="6166"/>
                                        </p:tgtEl>
                                        <p:attrNameLst>
                                          <p:attrName>ppt_x</p:attrName>
                                        </p:attrNameLst>
                                      </p:cBhvr>
                                      <p:tavLst>
                                        <p:tav tm="0">
                                          <p:val>
                                            <p:strVal val="#ppt_x"/>
                                          </p:val>
                                        </p:tav>
                                        <p:tav tm="100000">
                                          <p:val>
                                            <p:strVal val="#ppt_x"/>
                                          </p:val>
                                        </p:tav>
                                      </p:tavLst>
                                    </p:anim>
                                    <p:anim calcmode="lin" valueType="num">
                                      <p:cBhvr additive="base">
                                        <p:cTn id="92" dur="500" fill="hold"/>
                                        <p:tgtEl>
                                          <p:spTgt spid="6166"/>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1" fill="hold" grpId="0" nodeType="clickEffect">
                                  <p:stCondLst>
                                    <p:cond delay="0"/>
                                  </p:stCondLst>
                                  <p:childTnLst>
                                    <p:set>
                                      <p:cBhvr>
                                        <p:cTn id="96" dur="1" fill="hold">
                                          <p:stCondLst>
                                            <p:cond delay="0"/>
                                          </p:stCondLst>
                                        </p:cTn>
                                        <p:tgtEl>
                                          <p:spTgt spid="6162"/>
                                        </p:tgtEl>
                                        <p:attrNameLst>
                                          <p:attrName>style.visibility</p:attrName>
                                        </p:attrNameLst>
                                      </p:cBhvr>
                                      <p:to>
                                        <p:strVal val="visible"/>
                                      </p:to>
                                    </p:set>
                                    <p:anim calcmode="lin" valueType="num">
                                      <p:cBhvr additive="base">
                                        <p:cTn id="97" dur="500" fill="hold"/>
                                        <p:tgtEl>
                                          <p:spTgt spid="6162"/>
                                        </p:tgtEl>
                                        <p:attrNameLst>
                                          <p:attrName>ppt_x</p:attrName>
                                        </p:attrNameLst>
                                      </p:cBhvr>
                                      <p:tavLst>
                                        <p:tav tm="0">
                                          <p:val>
                                            <p:strVal val="#ppt_x"/>
                                          </p:val>
                                        </p:tav>
                                        <p:tav tm="100000">
                                          <p:val>
                                            <p:strVal val="#ppt_x"/>
                                          </p:val>
                                        </p:tav>
                                      </p:tavLst>
                                    </p:anim>
                                    <p:anim calcmode="lin" valueType="num">
                                      <p:cBhvr additive="base">
                                        <p:cTn id="98" dur="500" fill="hold"/>
                                        <p:tgtEl>
                                          <p:spTgt spid="61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P spid="6152" grpId="0" autoUpdateAnimBg="0"/>
      <p:bldP spid="6153" grpId="0" autoUpdateAnimBg="0"/>
      <p:bldP spid="6154" grpId="0" autoUpdateAnimBg="0"/>
      <p:bldP spid="6155" grpId="0" autoUpdateAnimBg="0"/>
      <p:bldP spid="6156" grpId="0" animBg="1"/>
      <p:bldP spid="6157" grpId="0" animBg="1"/>
      <p:bldP spid="6158" grpId="0" animBg="1"/>
      <p:bldP spid="6159" grpId="0" animBg="1"/>
      <p:bldP spid="6160" grpId="0" autoUpdateAnimBg="0"/>
      <p:bldP spid="6161" grpId="0" autoUpdateAnimBg="0"/>
      <p:bldP spid="6162" grpId="0" autoUpdateAnimBg="0"/>
      <p:bldP spid="6163" grpId="0" animBg="1"/>
      <p:bldP spid="6164" grpId="0" animBg="1"/>
      <p:bldP spid="6165" grpId="0" animBg="1"/>
      <p:bldP spid="616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a:xfrm>
            <a:off x="457200" y="361950"/>
            <a:ext cx="8229600" cy="548879"/>
          </a:xfrm>
        </p:spPr>
        <p:txBody>
          <a:bodyPr>
            <a:normAutofit/>
          </a:bodyPr>
          <a:lstStyle/>
          <a:p>
            <a:pPr eaLnBrk="1" hangingPunct="1"/>
            <a:r>
              <a:rPr lang="en-US" sz="2800" dirty="0">
                <a:latin typeface="Heiti TC Light"/>
                <a:cs typeface="Heiti TC Light"/>
              </a:rPr>
              <a:t>Stage 7: Extermination (Genocide)</a:t>
            </a:r>
          </a:p>
        </p:txBody>
      </p:sp>
      <p:sp>
        <p:nvSpPr>
          <p:cNvPr id="70659" name="Rectangle 3"/>
          <p:cNvSpPr>
            <a:spLocks noGrp="1" noChangeArrowheads="1"/>
          </p:cNvSpPr>
          <p:nvPr>
            <p:ph sz="half" idx="1"/>
          </p:nvPr>
        </p:nvSpPr>
        <p:spPr>
          <a:xfrm>
            <a:off x="457200" y="891778"/>
            <a:ext cx="2514600" cy="3737372"/>
          </a:xfrm>
        </p:spPr>
        <p:txBody>
          <a:bodyPr>
            <a:normAutofit/>
          </a:bodyPr>
          <a:lstStyle/>
          <a:p>
            <a:pPr eaLnBrk="1" hangingPunct="1"/>
            <a:r>
              <a:rPr lang="en-US" sz="1946" dirty="0">
                <a:latin typeface="Heiti TC Light"/>
                <a:cs typeface="Heiti TC Light"/>
              </a:rPr>
              <a:t>Extermination begins, and becomes the mass killing legally called "</a:t>
            </a:r>
            <a:r>
              <a:rPr lang="en-US" sz="1946" b="1" dirty="0">
                <a:latin typeface="Heiti TC Light"/>
                <a:cs typeface="Heiti TC Light"/>
              </a:rPr>
              <a:t>genocide</a:t>
            </a:r>
            <a:r>
              <a:rPr lang="en-US" sz="1946" dirty="0">
                <a:latin typeface="Heiti TC Light"/>
                <a:cs typeface="Heiti TC Light"/>
              </a:rPr>
              <a:t>." Most genocide is committed by governments.</a:t>
            </a:r>
          </a:p>
          <a:p>
            <a:pPr eaLnBrk="1" hangingPunct="1">
              <a:buFont typeface="Wingdings" pitchFamily="4" charset="2"/>
              <a:buNone/>
            </a:pPr>
            <a:endParaRPr lang="en-US" sz="3600" dirty="0"/>
          </a:p>
        </p:txBody>
      </p:sp>
      <p:pic>
        <p:nvPicPr>
          <p:cNvPr id="70660" name="Picture 4" descr="Mass Killing"/>
          <p:cNvPicPr>
            <a:picLocks noGrp="1" noChangeAspect="1" noChangeArrowheads="1"/>
          </p:cNvPicPr>
          <p:nvPr>
            <p:ph type="body" sz="half" idx="2"/>
          </p:nvPr>
        </p:nvPicPr>
        <p:blipFill>
          <a:blip r:embed="rId3"/>
          <a:srcRect/>
          <a:stretch>
            <a:fillRect/>
          </a:stretch>
        </p:blipFill>
        <p:spPr>
          <a:xfrm>
            <a:off x="3200399" y="965153"/>
            <a:ext cx="5508329" cy="3584819"/>
          </a:xfrm>
          <a:noFill/>
        </p:spPr>
      </p:pic>
      <p:sp>
        <p:nvSpPr>
          <p:cNvPr id="70661" name="Text Box 5"/>
          <p:cNvSpPr txBox="1">
            <a:spLocks noChangeArrowheads="1"/>
          </p:cNvSpPr>
          <p:nvPr/>
        </p:nvSpPr>
        <p:spPr bwMode="auto">
          <a:xfrm>
            <a:off x="4876800" y="4208860"/>
            <a:ext cx="3657600" cy="369332"/>
          </a:xfrm>
          <a:prstGeom prst="rect">
            <a:avLst/>
          </a:prstGeom>
          <a:noFill/>
          <a:ln w="9525">
            <a:noFill/>
            <a:miter lim="800000"/>
            <a:headEnd/>
            <a:tailEnd/>
          </a:ln>
        </p:spPr>
        <p:txBody>
          <a:bodyPr>
            <a:prstTxWarp prst="textNoShape">
              <a:avLst/>
            </a:prstTxWarp>
            <a:spAutoFit/>
          </a:bodyPr>
          <a:lstStyle/>
          <a:p>
            <a:endParaRPr lang="en-US">
              <a:latin typeface="Garamond" pitchFamily="18" charset="0"/>
            </a:endParaRPr>
          </a:p>
        </p:txBody>
      </p:sp>
      <p:sp>
        <p:nvSpPr>
          <p:cNvPr id="70662" name="Text Box 6"/>
          <p:cNvSpPr txBox="1">
            <a:spLocks noChangeArrowheads="1"/>
          </p:cNvSpPr>
          <p:nvPr/>
        </p:nvSpPr>
        <p:spPr bwMode="auto">
          <a:xfrm>
            <a:off x="3200399" y="4549973"/>
            <a:ext cx="5486401" cy="307777"/>
          </a:xfrm>
          <a:prstGeom prst="rect">
            <a:avLst/>
          </a:prstGeom>
          <a:noFill/>
          <a:ln w="9525">
            <a:noFill/>
            <a:miter lim="800000"/>
            <a:headEnd/>
            <a:tailEnd/>
          </a:ln>
        </p:spPr>
        <p:txBody>
          <a:bodyPr wrap="square">
            <a:prstTxWarp prst="textNoShape">
              <a:avLst/>
            </a:prstTxWarp>
            <a:spAutoFit/>
          </a:bodyPr>
          <a:lstStyle/>
          <a:p>
            <a:pPr algn="ctr"/>
            <a:r>
              <a:rPr lang="en-US" sz="1400" dirty="0" err="1">
                <a:latin typeface="Heiti TC Light"/>
                <a:cs typeface="Heiti TC Light"/>
              </a:rPr>
              <a:t>Einsatzgrupen</a:t>
            </a:r>
            <a:r>
              <a:rPr lang="en-US" sz="1400" dirty="0">
                <a:latin typeface="Heiti TC Light"/>
                <a:cs typeface="Heiti TC Light"/>
              </a:rPr>
              <a:t>: Nazi Killing Squads</a:t>
            </a:r>
          </a:p>
        </p:txBody>
      </p:sp>
      <p:sp>
        <p:nvSpPr>
          <p:cNvPr id="7"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8"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sz="2800" dirty="0">
                <a:solidFill>
                  <a:srgbClr val="000000"/>
                </a:solidFill>
                <a:latin typeface="Heiti TC Light"/>
                <a:cs typeface="Heiti TC Light"/>
              </a:rPr>
              <a:t>Phase 1 = Shooting</a:t>
            </a:r>
          </a:p>
        </p:txBody>
      </p:sp>
      <p:sp>
        <p:nvSpPr>
          <p:cNvPr id="72707" name="Rectangle 3"/>
          <p:cNvSpPr>
            <a:spLocks noGrp="1" noChangeArrowheads="1"/>
          </p:cNvSpPr>
          <p:nvPr>
            <p:ph type="body" sz="half" idx="1"/>
          </p:nvPr>
        </p:nvSpPr>
        <p:spPr/>
        <p:txBody>
          <a:bodyPr>
            <a:normAutofit/>
          </a:bodyPr>
          <a:lstStyle/>
          <a:p>
            <a:r>
              <a:rPr lang="en-US" sz="1800" dirty="0">
                <a:latin typeface="Heiti TC Light"/>
                <a:cs typeface="Heiti TC Light"/>
              </a:rPr>
              <a:t>Jews were rounded up and told they were to be relocated</a:t>
            </a:r>
          </a:p>
          <a:p>
            <a:r>
              <a:rPr lang="en-US" sz="1800" dirty="0">
                <a:latin typeface="Heiti TC Light"/>
                <a:cs typeface="Heiti TC Light"/>
              </a:rPr>
              <a:t>They were taken to the woods and were shot one by one</a:t>
            </a:r>
          </a:p>
          <a:p>
            <a:r>
              <a:rPr lang="en-US" sz="1800" dirty="0">
                <a:latin typeface="Heiti TC Light"/>
                <a:cs typeface="Heiti TC Light"/>
              </a:rPr>
              <a:t>Their bodies were buried in mass graves</a:t>
            </a:r>
          </a:p>
        </p:txBody>
      </p:sp>
      <p:pic>
        <p:nvPicPr>
          <p:cNvPr id="72708" name="Picture 6" descr="H:\ ex.gif"/>
          <p:cNvPicPr>
            <a:picLocks noGrp="1" noChangeAspect="1" noChangeArrowheads="1"/>
          </p:cNvPicPr>
          <p:nvPr>
            <p:ph type="clipArt" sz="half" idx="2"/>
          </p:nvPr>
        </p:nvPicPr>
        <p:blipFill>
          <a:blip r:embed="rId2"/>
          <a:srcRect/>
          <a:stretch>
            <a:fillRect/>
          </a:stretch>
        </p:blipFill>
        <p:spPr>
          <a:xfrm>
            <a:off x="4648200" y="971550"/>
            <a:ext cx="3124200" cy="3657600"/>
          </a:xfrm>
        </p:spPr>
      </p:pic>
      <p:sp>
        <p:nvSpPr>
          <p:cNvPr id="5"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6"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ransition>
    <p:sndAc>
      <p:end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en-US" sz="2800" dirty="0">
                <a:solidFill>
                  <a:srgbClr val="000000"/>
                </a:solidFill>
                <a:latin typeface="Heiti TC Light"/>
                <a:cs typeface="Heiti TC Light"/>
              </a:rPr>
              <a:t>Phase 2 = Gas Vans</a:t>
            </a:r>
          </a:p>
        </p:txBody>
      </p:sp>
      <p:sp>
        <p:nvSpPr>
          <p:cNvPr id="73731" name="Rectangle 3"/>
          <p:cNvSpPr>
            <a:spLocks noGrp="1" noChangeArrowheads="1"/>
          </p:cNvSpPr>
          <p:nvPr>
            <p:ph type="body" sz="half" idx="1"/>
          </p:nvPr>
        </p:nvSpPr>
        <p:spPr>
          <a:xfrm>
            <a:off x="457200" y="1200151"/>
            <a:ext cx="3886200" cy="3394472"/>
          </a:xfrm>
        </p:spPr>
        <p:txBody>
          <a:bodyPr>
            <a:normAutofit/>
          </a:bodyPr>
          <a:lstStyle/>
          <a:p>
            <a:r>
              <a:rPr lang="en-US" sz="1800" dirty="0">
                <a:latin typeface="Heiti TC Light"/>
                <a:cs typeface="Heiti TC Light"/>
              </a:rPr>
              <a:t>Again, Jews were rounded up and told they were to be relocated in vans</a:t>
            </a:r>
          </a:p>
          <a:p>
            <a:r>
              <a:rPr lang="en-US" sz="1800" dirty="0">
                <a:latin typeface="Heiti TC Light"/>
                <a:cs typeface="Heiti TC Light"/>
              </a:rPr>
              <a:t> The vans were equipped so that the van’s exhaust was piped back into the </a:t>
            </a:r>
            <a:r>
              <a:rPr lang="en-US" sz="1800" dirty="0" smtClean="0">
                <a:latin typeface="Heiti TC Light"/>
                <a:cs typeface="Heiti TC Light"/>
              </a:rPr>
              <a:t>van, thus asphyxiating them.</a:t>
            </a:r>
            <a:endParaRPr lang="en-US" sz="1800" dirty="0">
              <a:latin typeface="Heiti TC Light"/>
              <a:cs typeface="Heiti TC Light"/>
            </a:endParaRPr>
          </a:p>
        </p:txBody>
      </p:sp>
      <p:pic>
        <p:nvPicPr>
          <p:cNvPr id="73732" name="Picture 6" descr="H:\gas vans.gif"/>
          <p:cNvPicPr>
            <a:picLocks noGrp="1" noChangeAspect="1" noChangeArrowheads="1"/>
          </p:cNvPicPr>
          <p:nvPr>
            <p:ph type="clipArt" sz="half" idx="2"/>
          </p:nvPr>
        </p:nvPicPr>
        <p:blipFill>
          <a:blip r:embed="rId2"/>
          <a:srcRect/>
          <a:stretch>
            <a:fillRect/>
          </a:stretch>
        </p:blipFill>
        <p:spPr>
          <a:xfrm>
            <a:off x="4419599" y="1047749"/>
            <a:ext cx="4559481" cy="3349823"/>
          </a:xfrm>
        </p:spPr>
      </p:pic>
      <p:sp>
        <p:nvSpPr>
          <p:cNvPr id="73733" name="Text Box 7"/>
          <p:cNvSpPr txBox="1">
            <a:spLocks noChangeArrowheads="1"/>
          </p:cNvSpPr>
          <p:nvPr/>
        </p:nvSpPr>
        <p:spPr bwMode="auto">
          <a:xfrm>
            <a:off x="4343400" y="4397573"/>
            <a:ext cx="4419600" cy="307777"/>
          </a:xfrm>
          <a:prstGeom prst="rect">
            <a:avLst/>
          </a:prstGeom>
          <a:noFill/>
          <a:ln w="9525">
            <a:noFill/>
            <a:miter lim="800000"/>
            <a:headEnd/>
            <a:tailEnd/>
          </a:ln>
        </p:spPr>
        <p:txBody>
          <a:bodyPr>
            <a:prstTxWarp prst="textNoShape">
              <a:avLst/>
            </a:prstTxWarp>
            <a:spAutoFit/>
          </a:bodyPr>
          <a:lstStyle/>
          <a:p>
            <a:pPr algn="ctr"/>
            <a:r>
              <a:rPr lang="en-US" sz="1400" dirty="0">
                <a:latin typeface="Heiti TC Light"/>
                <a:cs typeface="Heiti TC Light"/>
              </a:rPr>
              <a:t>700,000 Jews killed in Vans</a:t>
            </a:r>
            <a:endParaRPr lang="en-US" sz="1400" b="0" dirty="0">
              <a:latin typeface="Heiti TC Light"/>
              <a:cs typeface="Heiti TC Light"/>
            </a:endParaRPr>
          </a:p>
        </p:txBody>
      </p:sp>
      <p:sp>
        <p:nvSpPr>
          <p:cNvPr id="6"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7"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en-US" sz="2800" dirty="0">
                <a:solidFill>
                  <a:srgbClr val="000000"/>
                </a:solidFill>
                <a:latin typeface="Heiti TC Light"/>
                <a:cs typeface="Heiti TC Light"/>
              </a:rPr>
              <a:t>Problems with Phases </a:t>
            </a:r>
            <a:r>
              <a:rPr lang="en-US" sz="2800" dirty="0" smtClean="0">
                <a:solidFill>
                  <a:srgbClr val="000000"/>
                </a:solidFill>
                <a:latin typeface="Heiti TC Light"/>
                <a:cs typeface="Heiti TC Light"/>
              </a:rPr>
              <a:t>1 &amp; 2</a:t>
            </a:r>
            <a:endParaRPr lang="en-US" sz="2800" dirty="0">
              <a:solidFill>
                <a:srgbClr val="000000"/>
              </a:solidFill>
              <a:latin typeface="Heiti TC Light"/>
              <a:cs typeface="Heiti TC Light"/>
            </a:endParaRPr>
          </a:p>
        </p:txBody>
      </p:sp>
      <p:sp>
        <p:nvSpPr>
          <p:cNvPr id="74755" name="Rectangle 3"/>
          <p:cNvSpPr>
            <a:spLocks noGrp="1" noChangeArrowheads="1"/>
          </p:cNvSpPr>
          <p:nvPr>
            <p:ph type="body" idx="1"/>
          </p:nvPr>
        </p:nvSpPr>
        <p:spPr>
          <a:xfrm>
            <a:off x="228600" y="1200151"/>
            <a:ext cx="8686800" cy="3394472"/>
          </a:xfrm>
        </p:spPr>
        <p:txBody>
          <a:bodyPr>
            <a:normAutofit/>
          </a:bodyPr>
          <a:lstStyle/>
          <a:p>
            <a:r>
              <a:rPr lang="en-US" sz="1800" dirty="0">
                <a:latin typeface="Heiti TC Light"/>
                <a:cs typeface="Heiti TC Light"/>
              </a:rPr>
              <a:t>The Nazis encountered several problems with the executions</a:t>
            </a:r>
            <a:r>
              <a:rPr lang="en-US" sz="1800" dirty="0" smtClean="0">
                <a:latin typeface="Heiti TC Light"/>
                <a:cs typeface="Heiti TC Light"/>
              </a:rPr>
              <a:t> &amp; </a:t>
            </a:r>
            <a:r>
              <a:rPr lang="en-US" sz="1800" dirty="0">
                <a:latin typeface="Heiti TC Light"/>
                <a:cs typeface="Heiti TC Light"/>
              </a:rPr>
              <a:t>gas vans</a:t>
            </a:r>
          </a:p>
          <a:p>
            <a:r>
              <a:rPr lang="en-US" sz="1800" dirty="0">
                <a:latin typeface="Heiti TC Light"/>
                <a:cs typeface="Heiti TC Light"/>
              </a:rPr>
              <a:t>First, they were both taking too much time</a:t>
            </a:r>
          </a:p>
          <a:p>
            <a:r>
              <a:rPr lang="en-US" sz="1800" dirty="0">
                <a:latin typeface="Heiti TC Light"/>
                <a:cs typeface="Heiti TC Light"/>
              </a:rPr>
              <a:t>Second, resources such as gas and munitions were becoming scarce</a:t>
            </a:r>
          </a:p>
          <a:p>
            <a:r>
              <a:rPr lang="en-US" sz="1800" dirty="0">
                <a:latin typeface="Heiti TC Light"/>
                <a:cs typeface="Heiti TC Light"/>
              </a:rPr>
              <a:t>Third, soldiers involved were beginning to have psychological problems with what they were doing.</a:t>
            </a:r>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58379"/>
            <a:ext cx="8229600" cy="613171"/>
          </a:xfrm>
        </p:spPr>
        <p:txBody>
          <a:bodyPr>
            <a:normAutofit/>
          </a:bodyPr>
          <a:lstStyle/>
          <a:p>
            <a:r>
              <a:rPr lang="en-US" sz="2800" dirty="0">
                <a:solidFill>
                  <a:srgbClr val="000000"/>
                </a:solidFill>
                <a:latin typeface="Heiti TC Light"/>
                <a:cs typeface="Heiti TC Light"/>
              </a:rPr>
              <a:t>Phase 3 = The Camps</a:t>
            </a:r>
          </a:p>
        </p:txBody>
      </p:sp>
      <p:sp>
        <p:nvSpPr>
          <p:cNvPr id="75779" name="Rectangle 3"/>
          <p:cNvSpPr>
            <a:spLocks noGrp="1" noChangeArrowheads="1"/>
          </p:cNvSpPr>
          <p:nvPr>
            <p:ph type="body" idx="1"/>
          </p:nvPr>
        </p:nvSpPr>
        <p:spPr/>
        <p:txBody>
          <a:bodyPr>
            <a:normAutofit/>
          </a:bodyPr>
          <a:lstStyle/>
          <a:p>
            <a:r>
              <a:rPr lang="en-US" sz="1800" dirty="0">
                <a:latin typeface="Heiti TC Light"/>
                <a:cs typeface="Heiti TC Light"/>
              </a:rPr>
              <a:t>Nazi leaders decided to drastically speed up the Final Solution</a:t>
            </a:r>
            <a:endParaRPr lang="en-US" sz="1800" dirty="0" smtClean="0">
              <a:latin typeface="Heiti TC Light"/>
              <a:cs typeface="Heiti TC Light"/>
            </a:endParaRPr>
          </a:p>
          <a:p>
            <a:r>
              <a:rPr lang="en-US" sz="1800" dirty="0" smtClean="0">
                <a:latin typeface="Heiti TC Light"/>
                <a:cs typeface="Heiti TC Light"/>
              </a:rPr>
              <a:t>There </a:t>
            </a:r>
            <a:r>
              <a:rPr lang="en-US" sz="1800" dirty="0">
                <a:latin typeface="Heiti TC Light"/>
                <a:cs typeface="Heiti TC Light"/>
              </a:rPr>
              <a:t>were two different types of camps:</a:t>
            </a:r>
          </a:p>
          <a:p>
            <a:r>
              <a:rPr lang="en-US" sz="1800" dirty="0">
                <a:latin typeface="Heiti TC Light"/>
                <a:cs typeface="Heiti TC Light"/>
              </a:rPr>
              <a:t>CONCENTRATION CAMPS</a:t>
            </a:r>
          </a:p>
          <a:p>
            <a:r>
              <a:rPr lang="en-US" sz="1800" dirty="0">
                <a:latin typeface="Heiti TC Light"/>
                <a:cs typeface="Heiti TC Light"/>
              </a:rPr>
              <a:t>EXTERMINATION CAMPS</a:t>
            </a:r>
          </a:p>
          <a:p>
            <a:r>
              <a:rPr lang="en-US" sz="1800" dirty="0">
                <a:latin typeface="Heiti TC Light"/>
                <a:cs typeface="Heiti TC Light"/>
              </a:rPr>
              <a:t>Jews from all over occupied Europe were to be brought here.</a:t>
            </a:r>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ransition>
    <p:zoom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04800" y="438150"/>
            <a:ext cx="8534400" cy="381000"/>
          </a:xfrm>
        </p:spPr>
        <p:txBody>
          <a:bodyPr>
            <a:noAutofit/>
          </a:bodyPr>
          <a:lstStyle/>
          <a:p>
            <a:pPr eaLnBrk="1" hangingPunct="1"/>
            <a:r>
              <a:rPr lang="en-GB" sz="2000" dirty="0">
                <a:latin typeface="Heiti TC Light"/>
                <a:cs typeface="Heiti TC Light"/>
              </a:rPr>
              <a:t>What tactics did the Nazis use to get the Jews to leave the Ghettos?</a:t>
            </a:r>
          </a:p>
        </p:txBody>
      </p:sp>
      <p:sp>
        <p:nvSpPr>
          <p:cNvPr id="76803" name="Oval 3"/>
          <p:cNvSpPr>
            <a:spLocks noChangeArrowheads="1"/>
          </p:cNvSpPr>
          <p:nvPr/>
        </p:nvSpPr>
        <p:spPr bwMode="auto">
          <a:xfrm>
            <a:off x="2895600" y="2286000"/>
            <a:ext cx="2590800" cy="131445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6804" name="Text Box 4"/>
          <p:cNvSpPr txBox="1">
            <a:spLocks noChangeArrowheads="1"/>
          </p:cNvSpPr>
          <p:nvPr/>
        </p:nvSpPr>
        <p:spPr bwMode="auto">
          <a:xfrm>
            <a:off x="3505200" y="2686050"/>
            <a:ext cx="1600200" cy="523220"/>
          </a:xfrm>
          <a:prstGeom prst="rect">
            <a:avLst/>
          </a:prstGeom>
          <a:noFill/>
          <a:ln w="9525">
            <a:noFill/>
            <a:miter lim="800000"/>
            <a:headEnd/>
            <a:tailEnd/>
          </a:ln>
        </p:spPr>
        <p:txBody>
          <a:bodyPr>
            <a:prstTxWarp prst="textNoShape">
              <a:avLst/>
            </a:prstTxWarp>
            <a:spAutoFit/>
          </a:bodyPr>
          <a:lstStyle/>
          <a:p>
            <a:pPr>
              <a:spcBef>
                <a:spcPct val="50000"/>
              </a:spcBef>
            </a:pPr>
            <a:r>
              <a:rPr lang="en-GB" sz="2800"/>
              <a:t>Tactics</a:t>
            </a:r>
          </a:p>
        </p:txBody>
      </p:sp>
      <p:sp>
        <p:nvSpPr>
          <p:cNvPr id="17413" name="Text Box 5"/>
          <p:cNvSpPr txBox="1">
            <a:spLocks noChangeArrowheads="1"/>
          </p:cNvSpPr>
          <p:nvPr/>
        </p:nvSpPr>
        <p:spPr bwMode="auto">
          <a:xfrm>
            <a:off x="6477000" y="971550"/>
            <a:ext cx="2667000" cy="523220"/>
          </a:xfrm>
          <a:prstGeom prst="rect">
            <a:avLst/>
          </a:prstGeom>
          <a:noFill/>
          <a:ln w="9525">
            <a:noFill/>
            <a:miter lim="800000"/>
            <a:headEnd/>
            <a:tailEnd/>
          </a:ln>
        </p:spPr>
        <p:txBody>
          <a:bodyPr>
            <a:prstTxWarp prst="textNoShape">
              <a:avLst/>
            </a:prstTxWarp>
            <a:spAutoFit/>
          </a:bodyPr>
          <a:lstStyle/>
          <a:p>
            <a:pPr>
              <a:spcBef>
                <a:spcPct val="50000"/>
              </a:spcBef>
            </a:pPr>
            <a:r>
              <a:rPr lang="en-GB" sz="2800"/>
              <a:t>Starvation</a:t>
            </a:r>
          </a:p>
        </p:txBody>
      </p:sp>
      <p:sp>
        <p:nvSpPr>
          <p:cNvPr id="17414" name="Line 6"/>
          <p:cNvSpPr>
            <a:spLocks noChangeShapeType="1"/>
          </p:cNvSpPr>
          <p:nvPr/>
        </p:nvSpPr>
        <p:spPr bwMode="auto">
          <a:xfrm flipV="1">
            <a:off x="5181600" y="1543050"/>
            <a:ext cx="1981200" cy="8001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7415" name="Text Box 7"/>
          <p:cNvSpPr txBox="1">
            <a:spLocks noChangeArrowheads="1"/>
          </p:cNvSpPr>
          <p:nvPr/>
        </p:nvSpPr>
        <p:spPr bwMode="auto">
          <a:xfrm>
            <a:off x="6324600" y="1828801"/>
            <a:ext cx="2514600" cy="1323439"/>
          </a:xfrm>
          <a:prstGeom prst="rect">
            <a:avLst/>
          </a:prstGeom>
          <a:noFill/>
          <a:ln w="9525">
            <a:noFill/>
            <a:miter lim="800000"/>
            <a:headEnd/>
            <a:tailEnd/>
          </a:ln>
        </p:spPr>
        <p:txBody>
          <a:bodyPr>
            <a:prstTxWarp prst="textNoShape">
              <a:avLst/>
            </a:prstTxWarp>
            <a:spAutoFit/>
          </a:bodyPr>
          <a:lstStyle/>
          <a:p>
            <a:pPr algn="ctr">
              <a:spcBef>
                <a:spcPct val="50000"/>
              </a:spcBef>
            </a:pPr>
            <a:r>
              <a:rPr lang="en-GB" sz="2000"/>
              <a:t>The Jews in the Warsaw Ghetto were only fed a 1000 calories a day </a:t>
            </a:r>
            <a:r>
              <a:rPr lang="en-GB" sz="1600"/>
              <a:t>.</a:t>
            </a:r>
          </a:p>
        </p:txBody>
      </p:sp>
      <p:sp>
        <p:nvSpPr>
          <p:cNvPr id="17416" name="Text Box 8"/>
          <p:cNvSpPr txBox="1">
            <a:spLocks noChangeArrowheads="1"/>
          </p:cNvSpPr>
          <p:nvPr/>
        </p:nvSpPr>
        <p:spPr bwMode="auto">
          <a:xfrm>
            <a:off x="6400800" y="3314701"/>
            <a:ext cx="2514600" cy="1323439"/>
          </a:xfrm>
          <a:prstGeom prst="rect">
            <a:avLst/>
          </a:prstGeom>
          <a:noFill/>
          <a:ln w="9525">
            <a:noFill/>
            <a:miter lim="800000"/>
            <a:headEnd/>
            <a:tailEnd/>
          </a:ln>
        </p:spPr>
        <p:txBody>
          <a:bodyPr>
            <a:prstTxWarp prst="textNoShape">
              <a:avLst/>
            </a:prstTxWarp>
            <a:spAutoFit/>
          </a:bodyPr>
          <a:lstStyle/>
          <a:p>
            <a:pPr algn="ctr">
              <a:spcBef>
                <a:spcPct val="50000"/>
              </a:spcBef>
            </a:pPr>
            <a:r>
              <a:rPr lang="en-GB" sz="2000"/>
              <a:t>A Human being needs 2400 calories a day to maintain their weight</a:t>
            </a:r>
          </a:p>
        </p:txBody>
      </p:sp>
      <p:sp>
        <p:nvSpPr>
          <p:cNvPr id="17417" name="Line 9"/>
          <p:cNvSpPr>
            <a:spLocks noChangeShapeType="1"/>
          </p:cNvSpPr>
          <p:nvPr/>
        </p:nvSpPr>
        <p:spPr bwMode="auto">
          <a:xfrm>
            <a:off x="7620000" y="2800350"/>
            <a:ext cx="0" cy="51435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7418" name="Line 10"/>
          <p:cNvSpPr>
            <a:spLocks noChangeShapeType="1"/>
          </p:cNvSpPr>
          <p:nvPr/>
        </p:nvSpPr>
        <p:spPr bwMode="auto">
          <a:xfrm>
            <a:off x="7620000" y="1428750"/>
            <a:ext cx="0" cy="40005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7419" name="Text Box 11"/>
          <p:cNvSpPr txBox="1">
            <a:spLocks noChangeArrowheads="1"/>
          </p:cNvSpPr>
          <p:nvPr/>
        </p:nvSpPr>
        <p:spPr bwMode="auto">
          <a:xfrm>
            <a:off x="3581400" y="3657600"/>
            <a:ext cx="1676400" cy="523220"/>
          </a:xfrm>
          <a:prstGeom prst="rect">
            <a:avLst/>
          </a:prstGeom>
          <a:noFill/>
          <a:ln w="9525">
            <a:noFill/>
            <a:miter lim="800000"/>
            <a:headEnd/>
            <a:tailEnd/>
          </a:ln>
        </p:spPr>
        <p:txBody>
          <a:bodyPr>
            <a:prstTxWarp prst="textNoShape">
              <a:avLst/>
            </a:prstTxWarp>
            <a:spAutoFit/>
          </a:bodyPr>
          <a:lstStyle/>
          <a:p>
            <a:pPr>
              <a:spcBef>
                <a:spcPct val="50000"/>
              </a:spcBef>
            </a:pPr>
            <a:r>
              <a:rPr lang="en-GB" sz="2800"/>
              <a:t>Terror</a:t>
            </a:r>
          </a:p>
        </p:txBody>
      </p:sp>
      <p:sp>
        <p:nvSpPr>
          <p:cNvPr id="17420" name="Text Box 12"/>
          <p:cNvSpPr txBox="1">
            <a:spLocks noChangeArrowheads="1"/>
          </p:cNvSpPr>
          <p:nvPr/>
        </p:nvSpPr>
        <p:spPr bwMode="auto">
          <a:xfrm>
            <a:off x="2743200" y="4286251"/>
            <a:ext cx="3200400" cy="1015663"/>
          </a:xfrm>
          <a:prstGeom prst="rect">
            <a:avLst/>
          </a:prstGeom>
          <a:noFill/>
          <a:ln w="9525">
            <a:noFill/>
            <a:miter lim="800000"/>
            <a:headEnd/>
            <a:tailEnd/>
          </a:ln>
        </p:spPr>
        <p:txBody>
          <a:bodyPr>
            <a:prstTxWarp prst="textNoShape">
              <a:avLst/>
            </a:prstTxWarp>
            <a:spAutoFit/>
          </a:bodyPr>
          <a:lstStyle/>
          <a:p>
            <a:pPr algn="ctr">
              <a:spcBef>
                <a:spcPct val="50000"/>
              </a:spcBef>
            </a:pPr>
            <a:r>
              <a:rPr lang="en-GB" sz="2000"/>
              <a:t>The SS publicly shot people for smuggling food or for any act of resistance</a:t>
            </a:r>
          </a:p>
        </p:txBody>
      </p:sp>
      <p:sp>
        <p:nvSpPr>
          <p:cNvPr id="17421" name="Text Box 13"/>
          <p:cNvSpPr txBox="1">
            <a:spLocks noChangeArrowheads="1"/>
          </p:cNvSpPr>
          <p:nvPr/>
        </p:nvSpPr>
        <p:spPr bwMode="auto">
          <a:xfrm>
            <a:off x="304800" y="742950"/>
            <a:ext cx="1828800" cy="523220"/>
          </a:xfrm>
          <a:prstGeom prst="rect">
            <a:avLst/>
          </a:prstGeom>
          <a:noFill/>
          <a:ln w="9525">
            <a:noFill/>
            <a:miter lim="800000"/>
            <a:headEnd/>
            <a:tailEnd/>
          </a:ln>
        </p:spPr>
        <p:txBody>
          <a:bodyPr>
            <a:prstTxWarp prst="textNoShape">
              <a:avLst/>
            </a:prstTxWarp>
            <a:spAutoFit/>
          </a:bodyPr>
          <a:lstStyle/>
          <a:p>
            <a:pPr>
              <a:spcBef>
                <a:spcPct val="50000"/>
              </a:spcBef>
            </a:pPr>
            <a:r>
              <a:rPr lang="en-GB" sz="2800"/>
              <a:t>Deception</a:t>
            </a:r>
          </a:p>
        </p:txBody>
      </p:sp>
      <p:sp>
        <p:nvSpPr>
          <p:cNvPr id="17422" name="Text Box 14"/>
          <p:cNvSpPr txBox="1">
            <a:spLocks noChangeArrowheads="1"/>
          </p:cNvSpPr>
          <p:nvPr/>
        </p:nvSpPr>
        <p:spPr bwMode="auto">
          <a:xfrm>
            <a:off x="0" y="1257300"/>
            <a:ext cx="2362200" cy="1631216"/>
          </a:xfrm>
          <a:prstGeom prst="rect">
            <a:avLst/>
          </a:prstGeom>
          <a:noFill/>
          <a:ln w="9525">
            <a:noFill/>
            <a:miter lim="800000"/>
            <a:headEnd/>
            <a:tailEnd/>
          </a:ln>
        </p:spPr>
        <p:txBody>
          <a:bodyPr>
            <a:prstTxWarp prst="textNoShape">
              <a:avLst/>
            </a:prstTxWarp>
            <a:spAutoFit/>
          </a:bodyPr>
          <a:lstStyle/>
          <a:p>
            <a:pPr algn="ctr">
              <a:spcBef>
                <a:spcPct val="50000"/>
              </a:spcBef>
            </a:pPr>
            <a:r>
              <a:rPr lang="en-GB" sz="2000"/>
              <a:t>The Jews were told that they were going to ‘resettlement areas’ in the East.</a:t>
            </a:r>
          </a:p>
        </p:txBody>
      </p:sp>
      <p:sp>
        <p:nvSpPr>
          <p:cNvPr id="17423" name="Text Box 15"/>
          <p:cNvSpPr txBox="1">
            <a:spLocks noChangeArrowheads="1"/>
          </p:cNvSpPr>
          <p:nvPr/>
        </p:nvSpPr>
        <p:spPr bwMode="auto">
          <a:xfrm>
            <a:off x="0" y="2628900"/>
            <a:ext cx="2209800" cy="1323439"/>
          </a:xfrm>
          <a:prstGeom prst="rect">
            <a:avLst/>
          </a:prstGeom>
          <a:noFill/>
          <a:ln w="9525">
            <a:noFill/>
            <a:miter lim="800000"/>
            <a:headEnd/>
            <a:tailEnd/>
          </a:ln>
        </p:spPr>
        <p:txBody>
          <a:bodyPr>
            <a:prstTxWarp prst="textNoShape">
              <a:avLst/>
            </a:prstTxWarp>
            <a:spAutoFit/>
          </a:bodyPr>
          <a:lstStyle/>
          <a:p>
            <a:pPr algn="ctr">
              <a:spcBef>
                <a:spcPct val="50000"/>
              </a:spcBef>
            </a:pPr>
            <a:r>
              <a:rPr lang="en-GB" sz="2000"/>
              <a:t>In some Ghettos the Jews had to purchase their own train tickets.</a:t>
            </a:r>
          </a:p>
        </p:txBody>
      </p:sp>
      <p:sp>
        <p:nvSpPr>
          <p:cNvPr id="17424" name="Text Box 16"/>
          <p:cNvSpPr txBox="1">
            <a:spLocks noChangeArrowheads="1"/>
          </p:cNvSpPr>
          <p:nvPr/>
        </p:nvSpPr>
        <p:spPr bwMode="auto">
          <a:xfrm>
            <a:off x="0" y="3943351"/>
            <a:ext cx="2209800" cy="1323439"/>
          </a:xfrm>
          <a:prstGeom prst="rect">
            <a:avLst/>
          </a:prstGeom>
          <a:noFill/>
          <a:ln w="9525">
            <a:noFill/>
            <a:miter lim="800000"/>
            <a:headEnd/>
            <a:tailEnd/>
          </a:ln>
        </p:spPr>
        <p:txBody>
          <a:bodyPr>
            <a:prstTxWarp prst="textNoShape">
              <a:avLst/>
            </a:prstTxWarp>
            <a:spAutoFit/>
          </a:bodyPr>
          <a:lstStyle/>
          <a:p>
            <a:pPr algn="ctr">
              <a:spcBef>
                <a:spcPct val="50000"/>
              </a:spcBef>
            </a:pPr>
            <a:r>
              <a:rPr lang="en-GB" sz="2000"/>
              <a:t>They were told to bring the tools of their trade and pots and pans.</a:t>
            </a:r>
          </a:p>
        </p:txBody>
      </p:sp>
      <p:sp>
        <p:nvSpPr>
          <p:cNvPr id="17425" name="Line 17"/>
          <p:cNvSpPr>
            <a:spLocks noChangeShapeType="1"/>
          </p:cNvSpPr>
          <p:nvPr/>
        </p:nvSpPr>
        <p:spPr bwMode="auto">
          <a:xfrm>
            <a:off x="7620000" y="428625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7426" name="Text Box 18"/>
          <p:cNvSpPr txBox="1">
            <a:spLocks noChangeArrowheads="1"/>
          </p:cNvSpPr>
          <p:nvPr/>
        </p:nvSpPr>
        <p:spPr bwMode="auto">
          <a:xfrm>
            <a:off x="6553200" y="4400551"/>
            <a:ext cx="2286000" cy="707886"/>
          </a:xfrm>
          <a:prstGeom prst="rect">
            <a:avLst/>
          </a:prstGeom>
          <a:noFill/>
          <a:ln w="9525">
            <a:noFill/>
            <a:miter lim="800000"/>
            <a:headEnd/>
            <a:tailEnd/>
          </a:ln>
        </p:spPr>
        <p:txBody>
          <a:bodyPr>
            <a:prstTxWarp prst="textNoShape">
              <a:avLst/>
            </a:prstTxWarp>
            <a:spAutoFit/>
          </a:bodyPr>
          <a:lstStyle/>
          <a:p>
            <a:pPr algn="ctr">
              <a:spcBef>
                <a:spcPct val="50000"/>
              </a:spcBef>
            </a:pPr>
            <a:r>
              <a:rPr lang="en-GB" sz="2000"/>
              <a:t>Hungry people are easier to control</a:t>
            </a:r>
          </a:p>
        </p:txBody>
      </p:sp>
      <p:sp>
        <p:nvSpPr>
          <p:cNvPr id="17427" name="Line 19"/>
          <p:cNvSpPr>
            <a:spLocks noChangeShapeType="1"/>
          </p:cNvSpPr>
          <p:nvPr/>
        </p:nvSpPr>
        <p:spPr bwMode="auto">
          <a:xfrm>
            <a:off x="4267200" y="3543300"/>
            <a:ext cx="0" cy="17145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7428" name="Line 20"/>
          <p:cNvSpPr>
            <a:spLocks noChangeShapeType="1"/>
          </p:cNvSpPr>
          <p:nvPr/>
        </p:nvSpPr>
        <p:spPr bwMode="auto">
          <a:xfrm>
            <a:off x="4267200" y="4057650"/>
            <a:ext cx="0" cy="28575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7429" name="Line 21"/>
          <p:cNvSpPr>
            <a:spLocks noChangeShapeType="1"/>
          </p:cNvSpPr>
          <p:nvPr/>
        </p:nvSpPr>
        <p:spPr bwMode="auto">
          <a:xfrm flipH="1" flipV="1">
            <a:off x="2133600" y="1485900"/>
            <a:ext cx="1219200" cy="8001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7430" name="Line 22"/>
          <p:cNvSpPr>
            <a:spLocks noChangeShapeType="1"/>
          </p:cNvSpPr>
          <p:nvPr/>
        </p:nvSpPr>
        <p:spPr bwMode="auto">
          <a:xfrm>
            <a:off x="1143000" y="108585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7431" name="Line 23"/>
          <p:cNvSpPr>
            <a:spLocks noChangeShapeType="1"/>
          </p:cNvSpPr>
          <p:nvPr/>
        </p:nvSpPr>
        <p:spPr bwMode="auto">
          <a:xfrm>
            <a:off x="1143000" y="245745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7432" name="Line 24"/>
          <p:cNvSpPr>
            <a:spLocks noChangeShapeType="1"/>
          </p:cNvSpPr>
          <p:nvPr/>
        </p:nvSpPr>
        <p:spPr bwMode="auto">
          <a:xfrm>
            <a:off x="1143000" y="3600450"/>
            <a:ext cx="0" cy="28575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7433" name="Line 25"/>
          <p:cNvSpPr>
            <a:spLocks noChangeShapeType="1"/>
          </p:cNvSpPr>
          <p:nvPr/>
        </p:nvSpPr>
        <p:spPr bwMode="auto">
          <a:xfrm>
            <a:off x="2286000" y="1428750"/>
            <a:ext cx="14478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7434" name="Text Box 26"/>
          <p:cNvSpPr txBox="1">
            <a:spLocks noChangeArrowheads="1"/>
          </p:cNvSpPr>
          <p:nvPr/>
        </p:nvSpPr>
        <p:spPr bwMode="auto">
          <a:xfrm>
            <a:off x="3657600" y="1028700"/>
            <a:ext cx="2286000" cy="1631216"/>
          </a:xfrm>
          <a:prstGeom prst="rect">
            <a:avLst/>
          </a:prstGeom>
          <a:noFill/>
          <a:ln w="9525">
            <a:noFill/>
            <a:miter lim="800000"/>
            <a:headEnd/>
            <a:tailEnd/>
          </a:ln>
        </p:spPr>
        <p:txBody>
          <a:bodyPr>
            <a:prstTxWarp prst="textNoShape">
              <a:avLst/>
            </a:prstTxWarp>
            <a:spAutoFit/>
          </a:bodyPr>
          <a:lstStyle/>
          <a:p>
            <a:pPr algn="ctr">
              <a:spcBef>
                <a:spcPct val="50000"/>
              </a:spcBef>
            </a:pPr>
            <a:r>
              <a:rPr lang="en-GB" sz="2000"/>
              <a:t>New arrivals at the Death camps were given postcards to send to their friends. </a:t>
            </a:r>
          </a:p>
        </p:txBody>
      </p:sp>
      <p:sp>
        <p:nvSpPr>
          <p:cNvPr id="27"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28"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 calcmode="lin" valueType="num">
                                      <p:cBhvr additive="base">
                                        <p:cTn id="7" dur="500" fill="hold"/>
                                        <p:tgtEl>
                                          <p:spTgt spid="17414"/>
                                        </p:tgtEl>
                                        <p:attrNameLst>
                                          <p:attrName>ppt_x</p:attrName>
                                        </p:attrNameLst>
                                      </p:cBhvr>
                                      <p:tavLst>
                                        <p:tav tm="0">
                                          <p:val>
                                            <p:strVal val="0-#ppt_w/2"/>
                                          </p:val>
                                        </p:tav>
                                        <p:tav tm="100000">
                                          <p:val>
                                            <p:strVal val="#ppt_x"/>
                                          </p:val>
                                        </p:tav>
                                      </p:tavLst>
                                    </p:anim>
                                    <p:anim calcmode="lin" valueType="num">
                                      <p:cBhvr additive="base">
                                        <p:cTn id="8"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413"/>
                                        </p:tgtEl>
                                        <p:attrNameLst>
                                          <p:attrName>style.visibility</p:attrName>
                                        </p:attrNameLst>
                                      </p:cBhvr>
                                      <p:to>
                                        <p:strVal val="visible"/>
                                      </p:to>
                                    </p:set>
                                    <p:anim calcmode="lin" valueType="num">
                                      <p:cBhvr additive="base">
                                        <p:cTn id="13" dur="500" fill="hold"/>
                                        <p:tgtEl>
                                          <p:spTgt spid="17413"/>
                                        </p:tgtEl>
                                        <p:attrNameLst>
                                          <p:attrName>ppt_x</p:attrName>
                                        </p:attrNameLst>
                                      </p:cBhvr>
                                      <p:tavLst>
                                        <p:tav tm="0">
                                          <p:val>
                                            <p:strVal val="1+#ppt_w/2"/>
                                          </p:val>
                                        </p:tav>
                                        <p:tav tm="100000">
                                          <p:val>
                                            <p:strVal val="#ppt_x"/>
                                          </p:val>
                                        </p:tav>
                                      </p:tavLst>
                                    </p:anim>
                                    <p:anim calcmode="lin" valueType="num">
                                      <p:cBhvr additive="base">
                                        <p:cTn id="14" dur="500" fill="hold"/>
                                        <p:tgtEl>
                                          <p:spTgt spid="1741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418"/>
                                        </p:tgtEl>
                                        <p:attrNameLst>
                                          <p:attrName>style.visibility</p:attrName>
                                        </p:attrNameLst>
                                      </p:cBhvr>
                                      <p:to>
                                        <p:strVal val="visible"/>
                                      </p:to>
                                    </p:set>
                                    <p:anim calcmode="lin" valueType="num">
                                      <p:cBhvr additive="base">
                                        <p:cTn id="19" dur="500" fill="hold"/>
                                        <p:tgtEl>
                                          <p:spTgt spid="17418"/>
                                        </p:tgtEl>
                                        <p:attrNameLst>
                                          <p:attrName>ppt_x</p:attrName>
                                        </p:attrNameLst>
                                      </p:cBhvr>
                                      <p:tavLst>
                                        <p:tav tm="0">
                                          <p:val>
                                            <p:strVal val="1+#ppt_w/2"/>
                                          </p:val>
                                        </p:tav>
                                        <p:tav tm="100000">
                                          <p:val>
                                            <p:strVal val="#ppt_x"/>
                                          </p:val>
                                        </p:tav>
                                      </p:tavLst>
                                    </p:anim>
                                    <p:anim calcmode="lin" valueType="num">
                                      <p:cBhvr additive="base">
                                        <p:cTn id="20" dur="500" fill="hold"/>
                                        <p:tgtEl>
                                          <p:spTgt spid="1741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7415"/>
                                        </p:tgtEl>
                                        <p:attrNameLst>
                                          <p:attrName>style.visibility</p:attrName>
                                        </p:attrNameLst>
                                      </p:cBhvr>
                                      <p:to>
                                        <p:strVal val="visible"/>
                                      </p:to>
                                    </p:set>
                                    <p:anim calcmode="lin" valueType="num">
                                      <p:cBhvr additive="base">
                                        <p:cTn id="25" dur="500" fill="hold"/>
                                        <p:tgtEl>
                                          <p:spTgt spid="17415"/>
                                        </p:tgtEl>
                                        <p:attrNameLst>
                                          <p:attrName>ppt_x</p:attrName>
                                        </p:attrNameLst>
                                      </p:cBhvr>
                                      <p:tavLst>
                                        <p:tav tm="0">
                                          <p:val>
                                            <p:strVal val="1+#ppt_w/2"/>
                                          </p:val>
                                        </p:tav>
                                        <p:tav tm="100000">
                                          <p:val>
                                            <p:strVal val="#ppt_x"/>
                                          </p:val>
                                        </p:tav>
                                      </p:tavLst>
                                    </p:anim>
                                    <p:anim calcmode="lin" valueType="num">
                                      <p:cBhvr additive="base">
                                        <p:cTn id="26" dur="500" fill="hold"/>
                                        <p:tgtEl>
                                          <p:spTgt spid="1741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7417"/>
                                        </p:tgtEl>
                                        <p:attrNameLst>
                                          <p:attrName>style.visibility</p:attrName>
                                        </p:attrNameLst>
                                      </p:cBhvr>
                                      <p:to>
                                        <p:strVal val="visible"/>
                                      </p:to>
                                    </p:set>
                                    <p:anim calcmode="lin" valueType="num">
                                      <p:cBhvr additive="base">
                                        <p:cTn id="31" dur="500" fill="hold"/>
                                        <p:tgtEl>
                                          <p:spTgt spid="17417"/>
                                        </p:tgtEl>
                                        <p:attrNameLst>
                                          <p:attrName>ppt_x</p:attrName>
                                        </p:attrNameLst>
                                      </p:cBhvr>
                                      <p:tavLst>
                                        <p:tav tm="0">
                                          <p:val>
                                            <p:strVal val="1+#ppt_w/2"/>
                                          </p:val>
                                        </p:tav>
                                        <p:tav tm="100000">
                                          <p:val>
                                            <p:strVal val="#ppt_x"/>
                                          </p:val>
                                        </p:tav>
                                      </p:tavLst>
                                    </p:anim>
                                    <p:anim calcmode="lin" valueType="num">
                                      <p:cBhvr additive="base">
                                        <p:cTn id="32" dur="500" fill="hold"/>
                                        <p:tgtEl>
                                          <p:spTgt spid="1741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7416"/>
                                        </p:tgtEl>
                                        <p:attrNameLst>
                                          <p:attrName>style.visibility</p:attrName>
                                        </p:attrNameLst>
                                      </p:cBhvr>
                                      <p:to>
                                        <p:strVal val="visible"/>
                                      </p:to>
                                    </p:set>
                                    <p:anim calcmode="lin" valueType="num">
                                      <p:cBhvr additive="base">
                                        <p:cTn id="37" dur="500" fill="hold"/>
                                        <p:tgtEl>
                                          <p:spTgt spid="17416"/>
                                        </p:tgtEl>
                                        <p:attrNameLst>
                                          <p:attrName>ppt_x</p:attrName>
                                        </p:attrNameLst>
                                      </p:cBhvr>
                                      <p:tavLst>
                                        <p:tav tm="0">
                                          <p:val>
                                            <p:strVal val="1+#ppt_w/2"/>
                                          </p:val>
                                        </p:tav>
                                        <p:tav tm="100000">
                                          <p:val>
                                            <p:strVal val="#ppt_x"/>
                                          </p:val>
                                        </p:tav>
                                      </p:tavLst>
                                    </p:anim>
                                    <p:anim calcmode="lin" valueType="num">
                                      <p:cBhvr additive="base">
                                        <p:cTn id="38" dur="500" fill="hold"/>
                                        <p:tgtEl>
                                          <p:spTgt spid="1741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7425"/>
                                        </p:tgtEl>
                                        <p:attrNameLst>
                                          <p:attrName>style.visibility</p:attrName>
                                        </p:attrNameLst>
                                      </p:cBhvr>
                                      <p:to>
                                        <p:strVal val="visible"/>
                                      </p:to>
                                    </p:set>
                                    <p:anim calcmode="lin" valueType="num">
                                      <p:cBhvr additive="base">
                                        <p:cTn id="43" dur="500" fill="hold"/>
                                        <p:tgtEl>
                                          <p:spTgt spid="17425"/>
                                        </p:tgtEl>
                                        <p:attrNameLst>
                                          <p:attrName>ppt_x</p:attrName>
                                        </p:attrNameLst>
                                      </p:cBhvr>
                                      <p:tavLst>
                                        <p:tav tm="0">
                                          <p:val>
                                            <p:strVal val="1+#ppt_w/2"/>
                                          </p:val>
                                        </p:tav>
                                        <p:tav tm="100000">
                                          <p:val>
                                            <p:strVal val="#ppt_x"/>
                                          </p:val>
                                        </p:tav>
                                      </p:tavLst>
                                    </p:anim>
                                    <p:anim calcmode="lin" valueType="num">
                                      <p:cBhvr additive="base">
                                        <p:cTn id="44" dur="500" fill="hold"/>
                                        <p:tgtEl>
                                          <p:spTgt spid="17425"/>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426"/>
                                        </p:tgtEl>
                                        <p:attrNameLst>
                                          <p:attrName>style.visibility</p:attrName>
                                        </p:attrNameLst>
                                      </p:cBhvr>
                                      <p:to>
                                        <p:strVal val="visible"/>
                                      </p:to>
                                    </p:set>
                                    <p:anim calcmode="lin" valueType="num">
                                      <p:cBhvr additive="base">
                                        <p:cTn id="49" dur="500" fill="hold"/>
                                        <p:tgtEl>
                                          <p:spTgt spid="17426"/>
                                        </p:tgtEl>
                                        <p:attrNameLst>
                                          <p:attrName>ppt_x</p:attrName>
                                        </p:attrNameLst>
                                      </p:cBhvr>
                                      <p:tavLst>
                                        <p:tav tm="0">
                                          <p:val>
                                            <p:strVal val="#ppt_x"/>
                                          </p:val>
                                        </p:tav>
                                        <p:tav tm="100000">
                                          <p:val>
                                            <p:strVal val="#ppt_x"/>
                                          </p:val>
                                        </p:tav>
                                      </p:tavLst>
                                    </p:anim>
                                    <p:anim calcmode="lin" valueType="num">
                                      <p:cBhvr additive="base">
                                        <p:cTn id="50" dur="500" fill="hold"/>
                                        <p:tgtEl>
                                          <p:spTgt spid="17426"/>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17427"/>
                                        </p:tgtEl>
                                        <p:attrNameLst>
                                          <p:attrName>style.visibility</p:attrName>
                                        </p:attrNameLst>
                                      </p:cBhvr>
                                      <p:to>
                                        <p:strVal val="visible"/>
                                      </p:to>
                                    </p:set>
                                    <p:anim calcmode="lin" valueType="num">
                                      <p:cBhvr additive="base">
                                        <p:cTn id="55" dur="500" fill="hold"/>
                                        <p:tgtEl>
                                          <p:spTgt spid="17427"/>
                                        </p:tgtEl>
                                        <p:attrNameLst>
                                          <p:attrName>ppt_x</p:attrName>
                                        </p:attrNameLst>
                                      </p:cBhvr>
                                      <p:tavLst>
                                        <p:tav tm="0">
                                          <p:val>
                                            <p:strVal val="#ppt_x"/>
                                          </p:val>
                                        </p:tav>
                                        <p:tav tm="100000">
                                          <p:val>
                                            <p:strVal val="#ppt_x"/>
                                          </p:val>
                                        </p:tav>
                                      </p:tavLst>
                                    </p:anim>
                                    <p:anim calcmode="lin" valueType="num">
                                      <p:cBhvr additive="base">
                                        <p:cTn id="56" dur="500" fill="hold"/>
                                        <p:tgtEl>
                                          <p:spTgt spid="17427"/>
                                        </p:tgtEl>
                                        <p:attrNameLst>
                                          <p:attrName>ppt_y</p:attrName>
                                        </p:attrNameLst>
                                      </p:cBhvr>
                                      <p:tavLst>
                                        <p:tav tm="0">
                                          <p:val>
                                            <p:strVal val="0-#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419"/>
                                        </p:tgtEl>
                                        <p:attrNameLst>
                                          <p:attrName>style.visibility</p:attrName>
                                        </p:attrNameLst>
                                      </p:cBhvr>
                                      <p:to>
                                        <p:strVal val="visible"/>
                                      </p:to>
                                    </p:set>
                                    <p:anim calcmode="lin" valueType="num">
                                      <p:cBhvr additive="base">
                                        <p:cTn id="61" dur="500" fill="hold"/>
                                        <p:tgtEl>
                                          <p:spTgt spid="17419"/>
                                        </p:tgtEl>
                                        <p:attrNameLst>
                                          <p:attrName>ppt_x</p:attrName>
                                        </p:attrNameLst>
                                      </p:cBhvr>
                                      <p:tavLst>
                                        <p:tav tm="0">
                                          <p:val>
                                            <p:strVal val="#ppt_x"/>
                                          </p:val>
                                        </p:tav>
                                        <p:tav tm="100000">
                                          <p:val>
                                            <p:strVal val="#ppt_x"/>
                                          </p:val>
                                        </p:tav>
                                      </p:tavLst>
                                    </p:anim>
                                    <p:anim calcmode="lin" valueType="num">
                                      <p:cBhvr additive="base">
                                        <p:cTn id="62" dur="500" fill="hold"/>
                                        <p:tgtEl>
                                          <p:spTgt spid="17419"/>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428"/>
                                        </p:tgtEl>
                                        <p:attrNameLst>
                                          <p:attrName>style.visibility</p:attrName>
                                        </p:attrNameLst>
                                      </p:cBhvr>
                                      <p:to>
                                        <p:strVal val="visible"/>
                                      </p:to>
                                    </p:set>
                                    <p:anim calcmode="lin" valueType="num">
                                      <p:cBhvr additive="base">
                                        <p:cTn id="67" dur="500" fill="hold"/>
                                        <p:tgtEl>
                                          <p:spTgt spid="17428"/>
                                        </p:tgtEl>
                                        <p:attrNameLst>
                                          <p:attrName>ppt_x</p:attrName>
                                        </p:attrNameLst>
                                      </p:cBhvr>
                                      <p:tavLst>
                                        <p:tav tm="0">
                                          <p:val>
                                            <p:strVal val="#ppt_x"/>
                                          </p:val>
                                        </p:tav>
                                        <p:tav tm="100000">
                                          <p:val>
                                            <p:strVal val="#ppt_x"/>
                                          </p:val>
                                        </p:tav>
                                      </p:tavLst>
                                    </p:anim>
                                    <p:anim calcmode="lin" valueType="num">
                                      <p:cBhvr additive="base">
                                        <p:cTn id="68" dur="500" fill="hold"/>
                                        <p:tgtEl>
                                          <p:spTgt spid="17428"/>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420"/>
                                        </p:tgtEl>
                                        <p:attrNameLst>
                                          <p:attrName>style.visibility</p:attrName>
                                        </p:attrNameLst>
                                      </p:cBhvr>
                                      <p:to>
                                        <p:strVal val="visible"/>
                                      </p:to>
                                    </p:set>
                                    <p:anim calcmode="lin" valueType="num">
                                      <p:cBhvr additive="base">
                                        <p:cTn id="73" dur="500" fill="hold"/>
                                        <p:tgtEl>
                                          <p:spTgt spid="17420"/>
                                        </p:tgtEl>
                                        <p:attrNameLst>
                                          <p:attrName>ppt_x</p:attrName>
                                        </p:attrNameLst>
                                      </p:cBhvr>
                                      <p:tavLst>
                                        <p:tav tm="0">
                                          <p:val>
                                            <p:strVal val="#ppt_x"/>
                                          </p:val>
                                        </p:tav>
                                        <p:tav tm="100000">
                                          <p:val>
                                            <p:strVal val="#ppt_x"/>
                                          </p:val>
                                        </p:tav>
                                      </p:tavLst>
                                    </p:anim>
                                    <p:anim calcmode="lin" valueType="num">
                                      <p:cBhvr additive="base">
                                        <p:cTn id="74" dur="500" fill="hold"/>
                                        <p:tgtEl>
                                          <p:spTgt spid="17420"/>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6" fill="hold" grpId="0" nodeType="clickEffect">
                                  <p:stCondLst>
                                    <p:cond delay="0"/>
                                  </p:stCondLst>
                                  <p:childTnLst>
                                    <p:set>
                                      <p:cBhvr>
                                        <p:cTn id="78" dur="1" fill="hold">
                                          <p:stCondLst>
                                            <p:cond delay="0"/>
                                          </p:stCondLst>
                                        </p:cTn>
                                        <p:tgtEl>
                                          <p:spTgt spid="17429"/>
                                        </p:tgtEl>
                                        <p:attrNameLst>
                                          <p:attrName>style.visibility</p:attrName>
                                        </p:attrNameLst>
                                      </p:cBhvr>
                                      <p:to>
                                        <p:strVal val="visible"/>
                                      </p:to>
                                    </p:set>
                                    <p:anim calcmode="lin" valueType="num">
                                      <p:cBhvr additive="base">
                                        <p:cTn id="79" dur="500" fill="hold"/>
                                        <p:tgtEl>
                                          <p:spTgt spid="17429"/>
                                        </p:tgtEl>
                                        <p:attrNameLst>
                                          <p:attrName>ppt_x</p:attrName>
                                        </p:attrNameLst>
                                      </p:cBhvr>
                                      <p:tavLst>
                                        <p:tav tm="0">
                                          <p:val>
                                            <p:strVal val="1+#ppt_w/2"/>
                                          </p:val>
                                        </p:tav>
                                        <p:tav tm="100000">
                                          <p:val>
                                            <p:strVal val="#ppt_x"/>
                                          </p:val>
                                        </p:tav>
                                      </p:tavLst>
                                    </p:anim>
                                    <p:anim calcmode="lin" valueType="num">
                                      <p:cBhvr additive="base">
                                        <p:cTn id="80" dur="500" fill="hold"/>
                                        <p:tgtEl>
                                          <p:spTgt spid="17429"/>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7421"/>
                                        </p:tgtEl>
                                        <p:attrNameLst>
                                          <p:attrName>style.visibility</p:attrName>
                                        </p:attrNameLst>
                                      </p:cBhvr>
                                      <p:to>
                                        <p:strVal val="visible"/>
                                      </p:to>
                                    </p:set>
                                    <p:anim calcmode="lin" valueType="num">
                                      <p:cBhvr additive="base">
                                        <p:cTn id="85" dur="500" fill="hold"/>
                                        <p:tgtEl>
                                          <p:spTgt spid="17421"/>
                                        </p:tgtEl>
                                        <p:attrNameLst>
                                          <p:attrName>ppt_x</p:attrName>
                                        </p:attrNameLst>
                                      </p:cBhvr>
                                      <p:tavLst>
                                        <p:tav tm="0">
                                          <p:val>
                                            <p:strVal val="0-#ppt_w/2"/>
                                          </p:val>
                                        </p:tav>
                                        <p:tav tm="100000">
                                          <p:val>
                                            <p:strVal val="#ppt_x"/>
                                          </p:val>
                                        </p:tav>
                                      </p:tavLst>
                                    </p:anim>
                                    <p:anim calcmode="lin" valueType="num">
                                      <p:cBhvr additive="base">
                                        <p:cTn id="86" dur="500" fill="hold"/>
                                        <p:tgtEl>
                                          <p:spTgt spid="17421"/>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1" fill="hold" grpId="0" nodeType="clickEffect">
                                  <p:stCondLst>
                                    <p:cond delay="0"/>
                                  </p:stCondLst>
                                  <p:childTnLst>
                                    <p:set>
                                      <p:cBhvr>
                                        <p:cTn id="90" dur="1" fill="hold">
                                          <p:stCondLst>
                                            <p:cond delay="0"/>
                                          </p:stCondLst>
                                        </p:cTn>
                                        <p:tgtEl>
                                          <p:spTgt spid="17430"/>
                                        </p:tgtEl>
                                        <p:attrNameLst>
                                          <p:attrName>style.visibility</p:attrName>
                                        </p:attrNameLst>
                                      </p:cBhvr>
                                      <p:to>
                                        <p:strVal val="visible"/>
                                      </p:to>
                                    </p:set>
                                    <p:anim calcmode="lin" valueType="num">
                                      <p:cBhvr additive="base">
                                        <p:cTn id="91" dur="500" fill="hold"/>
                                        <p:tgtEl>
                                          <p:spTgt spid="17430"/>
                                        </p:tgtEl>
                                        <p:attrNameLst>
                                          <p:attrName>ppt_x</p:attrName>
                                        </p:attrNameLst>
                                      </p:cBhvr>
                                      <p:tavLst>
                                        <p:tav tm="0">
                                          <p:val>
                                            <p:strVal val="#ppt_x"/>
                                          </p:val>
                                        </p:tav>
                                        <p:tav tm="100000">
                                          <p:val>
                                            <p:strVal val="#ppt_x"/>
                                          </p:val>
                                        </p:tav>
                                      </p:tavLst>
                                    </p:anim>
                                    <p:anim calcmode="lin" valueType="num">
                                      <p:cBhvr additive="base">
                                        <p:cTn id="92" dur="500" fill="hold"/>
                                        <p:tgtEl>
                                          <p:spTgt spid="17430"/>
                                        </p:tgtEl>
                                        <p:attrNameLst>
                                          <p:attrName>ppt_y</p:attrName>
                                        </p:attrNameLst>
                                      </p:cBhvr>
                                      <p:tavLst>
                                        <p:tav tm="0">
                                          <p:val>
                                            <p:strVal val="0-#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7422"/>
                                        </p:tgtEl>
                                        <p:attrNameLst>
                                          <p:attrName>style.visibility</p:attrName>
                                        </p:attrNameLst>
                                      </p:cBhvr>
                                      <p:to>
                                        <p:strVal val="visible"/>
                                      </p:to>
                                    </p:set>
                                    <p:anim calcmode="lin" valueType="num">
                                      <p:cBhvr additive="base">
                                        <p:cTn id="97" dur="500" fill="hold"/>
                                        <p:tgtEl>
                                          <p:spTgt spid="17422"/>
                                        </p:tgtEl>
                                        <p:attrNameLst>
                                          <p:attrName>ppt_x</p:attrName>
                                        </p:attrNameLst>
                                      </p:cBhvr>
                                      <p:tavLst>
                                        <p:tav tm="0">
                                          <p:val>
                                            <p:strVal val="0-#ppt_w/2"/>
                                          </p:val>
                                        </p:tav>
                                        <p:tav tm="100000">
                                          <p:val>
                                            <p:strVal val="#ppt_x"/>
                                          </p:val>
                                        </p:tav>
                                      </p:tavLst>
                                    </p:anim>
                                    <p:anim calcmode="lin" valueType="num">
                                      <p:cBhvr additive="base">
                                        <p:cTn id="98" dur="500" fill="hold"/>
                                        <p:tgtEl>
                                          <p:spTgt spid="17422"/>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1" fill="hold" grpId="0" nodeType="clickEffect">
                                  <p:stCondLst>
                                    <p:cond delay="0"/>
                                  </p:stCondLst>
                                  <p:childTnLst>
                                    <p:set>
                                      <p:cBhvr>
                                        <p:cTn id="102" dur="1" fill="hold">
                                          <p:stCondLst>
                                            <p:cond delay="0"/>
                                          </p:stCondLst>
                                        </p:cTn>
                                        <p:tgtEl>
                                          <p:spTgt spid="17431"/>
                                        </p:tgtEl>
                                        <p:attrNameLst>
                                          <p:attrName>style.visibility</p:attrName>
                                        </p:attrNameLst>
                                      </p:cBhvr>
                                      <p:to>
                                        <p:strVal val="visible"/>
                                      </p:to>
                                    </p:set>
                                    <p:anim calcmode="lin" valueType="num">
                                      <p:cBhvr additive="base">
                                        <p:cTn id="103" dur="500" fill="hold"/>
                                        <p:tgtEl>
                                          <p:spTgt spid="17431"/>
                                        </p:tgtEl>
                                        <p:attrNameLst>
                                          <p:attrName>ppt_x</p:attrName>
                                        </p:attrNameLst>
                                      </p:cBhvr>
                                      <p:tavLst>
                                        <p:tav tm="0">
                                          <p:val>
                                            <p:strVal val="#ppt_x"/>
                                          </p:val>
                                        </p:tav>
                                        <p:tav tm="100000">
                                          <p:val>
                                            <p:strVal val="#ppt_x"/>
                                          </p:val>
                                        </p:tav>
                                      </p:tavLst>
                                    </p:anim>
                                    <p:anim calcmode="lin" valueType="num">
                                      <p:cBhvr additive="base">
                                        <p:cTn id="104" dur="500" fill="hold"/>
                                        <p:tgtEl>
                                          <p:spTgt spid="17431"/>
                                        </p:tgtEl>
                                        <p:attrNameLst>
                                          <p:attrName>ppt_y</p:attrName>
                                        </p:attrNameLst>
                                      </p:cBhvr>
                                      <p:tavLst>
                                        <p:tav tm="0">
                                          <p:val>
                                            <p:strVal val="0-#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17423"/>
                                        </p:tgtEl>
                                        <p:attrNameLst>
                                          <p:attrName>style.visibility</p:attrName>
                                        </p:attrNameLst>
                                      </p:cBhvr>
                                      <p:to>
                                        <p:strVal val="visible"/>
                                      </p:to>
                                    </p:set>
                                    <p:anim calcmode="lin" valueType="num">
                                      <p:cBhvr additive="base">
                                        <p:cTn id="109" dur="500" fill="hold"/>
                                        <p:tgtEl>
                                          <p:spTgt spid="17423"/>
                                        </p:tgtEl>
                                        <p:attrNameLst>
                                          <p:attrName>ppt_x</p:attrName>
                                        </p:attrNameLst>
                                      </p:cBhvr>
                                      <p:tavLst>
                                        <p:tav tm="0">
                                          <p:val>
                                            <p:strVal val="0-#ppt_w/2"/>
                                          </p:val>
                                        </p:tav>
                                        <p:tav tm="100000">
                                          <p:val>
                                            <p:strVal val="#ppt_x"/>
                                          </p:val>
                                        </p:tav>
                                      </p:tavLst>
                                    </p:anim>
                                    <p:anim calcmode="lin" valueType="num">
                                      <p:cBhvr additive="base">
                                        <p:cTn id="110" dur="500" fill="hold"/>
                                        <p:tgtEl>
                                          <p:spTgt spid="17423"/>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1" fill="hold" grpId="0" nodeType="clickEffect">
                                  <p:stCondLst>
                                    <p:cond delay="0"/>
                                  </p:stCondLst>
                                  <p:childTnLst>
                                    <p:set>
                                      <p:cBhvr>
                                        <p:cTn id="114" dur="1" fill="hold">
                                          <p:stCondLst>
                                            <p:cond delay="0"/>
                                          </p:stCondLst>
                                        </p:cTn>
                                        <p:tgtEl>
                                          <p:spTgt spid="17432"/>
                                        </p:tgtEl>
                                        <p:attrNameLst>
                                          <p:attrName>style.visibility</p:attrName>
                                        </p:attrNameLst>
                                      </p:cBhvr>
                                      <p:to>
                                        <p:strVal val="visible"/>
                                      </p:to>
                                    </p:set>
                                    <p:anim calcmode="lin" valueType="num">
                                      <p:cBhvr additive="base">
                                        <p:cTn id="115" dur="500" fill="hold"/>
                                        <p:tgtEl>
                                          <p:spTgt spid="17432"/>
                                        </p:tgtEl>
                                        <p:attrNameLst>
                                          <p:attrName>ppt_x</p:attrName>
                                        </p:attrNameLst>
                                      </p:cBhvr>
                                      <p:tavLst>
                                        <p:tav tm="0">
                                          <p:val>
                                            <p:strVal val="#ppt_x"/>
                                          </p:val>
                                        </p:tav>
                                        <p:tav tm="100000">
                                          <p:val>
                                            <p:strVal val="#ppt_x"/>
                                          </p:val>
                                        </p:tav>
                                      </p:tavLst>
                                    </p:anim>
                                    <p:anim calcmode="lin" valueType="num">
                                      <p:cBhvr additive="base">
                                        <p:cTn id="116" dur="500" fill="hold"/>
                                        <p:tgtEl>
                                          <p:spTgt spid="17432"/>
                                        </p:tgtEl>
                                        <p:attrNameLst>
                                          <p:attrName>ppt_y</p:attrName>
                                        </p:attrNameLst>
                                      </p:cBhvr>
                                      <p:tavLst>
                                        <p:tav tm="0">
                                          <p:val>
                                            <p:strVal val="0-#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17424"/>
                                        </p:tgtEl>
                                        <p:attrNameLst>
                                          <p:attrName>style.visibility</p:attrName>
                                        </p:attrNameLst>
                                      </p:cBhvr>
                                      <p:to>
                                        <p:strVal val="visible"/>
                                      </p:to>
                                    </p:set>
                                    <p:anim calcmode="lin" valueType="num">
                                      <p:cBhvr additive="base">
                                        <p:cTn id="121" dur="500" fill="hold"/>
                                        <p:tgtEl>
                                          <p:spTgt spid="17424"/>
                                        </p:tgtEl>
                                        <p:attrNameLst>
                                          <p:attrName>ppt_x</p:attrName>
                                        </p:attrNameLst>
                                      </p:cBhvr>
                                      <p:tavLst>
                                        <p:tav tm="0">
                                          <p:val>
                                            <p:strVal val="0-#ppt_w/2"/>
                                          </p:val>
                                        </p:tav>
                                        <p:tav tm="100000">
                                          <p:val>
                                            <p:strVal val="#ppt_x"/>
                                          </p:val>
                                        </p:tav>
                                      </p:tavLst>
                                    </p:anim>
                                    <p:anim calcmode="lin" valueType="num">
                                      <p:cBhvr additive="base">
                                        <p:cTn id="122" dur="500" fill="hold"/>
                                        <p:tgtEl>
                                          <p:spTgt spid="17424"/>
                                        </p:tgtEl>
                                        <p:attrNameLst>
                                          <p:attrName>ppt_y</p:attrName>
                                        </p:attrNameLst>
                                      </p:cBhvr>
                                      <p:tavLst>
                                        <p:tav tm="0">
                                          <p:val>
                                            <p:strVal val="#ppt_y"/>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17433"/>
                                        </p:tgtEl>
                                        <p:attrNameLst>
                                          <p:attrName>style.visibility</p:attrName>
                                        </p:attrNameLst>
                                      </p:cBhvr>
                                      <p:to>
                                        <p:strVal val="visible"/>
                                      </p:to>
                                    </p:set>
                                    <p:anim calcmode="lin" valueType="num">
                                      <p:cBhvr additive="base">
                                        <p:cTn id="127" dur="500" fill="hold"/>
                                        <p:tgtEl>
                                          <p:spTgt spid="17433"/>
                                        </p:tgtEl>
                                        <p:attrNameLst>
                                          <p:attrName>ppt_x</p:attrName>
                                        </p:attrNameLst>
                                      </p:cBhvr>
                                      <p:tavLst>
                                        <p:tav tm="0">
                                          <p:val>
                                            <p:strVal val="0-#ppt_w/2"/>
                                          </p:val>
                                        </p:tav>
                                        <p:tav tm="100000">
                                          <p:val>
                                            <p:strVal val="#ppt_x"/>
                                          </p:val>
                                        </p:tav>
                                      </p:tavLst>
                                    </p:anim>
                                    <p:anim calcmode="lin" valueType="num">
                                      <p:cBhvr additive="base">
                                        <p:cTn id="128" dur="500" fill="hold"/>
                                        <p:tgtEl>
                                          <p:spTgt spid="17433"/>
                                        </p:tgtEl>
                                        <p:attrNameLst>
                                          <p:attrName>ppt_y</p:attrName>
                                        </p:attrNameLst>
                                      </p:cBhvr>
                                      <p:tavLst>
                                        <p:tav tm="0">
                                          <p:val>
                                            <p:strVal val="#ppt_y"/>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5" presetClass="entr" presetSubtype="10" fill="hold" grpId="0" nodeType="clickEffect">
                                  <p:stCondLst>
                                    <p:cond delay="0"/>
                                  </p:stCondLst>
                                  <p:childTnLst>
                                    <p:set>
                                      <p:cBhvr>
                                        <p:cTn id="132" dur="1" fill="hold">
                                          <p:stCondLst>
                                            <p:cond delay="0"/>
                                          </p:stCondLst>
                                        </p:cTn>
                                        <p:tgtEl>
                                          <p:spTgt spid="17434"/>
                                        </p:tgtEl>
                                        <p:attrNameLst>
                                          <p:attrName>style.visibility</p:attrName>
                                        </p:attrNameLst>
                                      </p:cBhvr>
                                      <p:to>
                                        <p:strVal val="visible"/>
                                      </p:to>
                                    </p:set>
                                    <p:animEffect transition="in" filter="checkerboard(across)">
                                      <p:cBhvr>
                                        <p:cTn id="133" dur="500"/>
                                        <p:tgtEl>
                                          <p:spTgt spid="17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P spid="17414" grpId="0" animBg="1"/>
      <p:bldP spid="17415" grpId="0" autoUpdateAnimBg="0"/>
      <p:bldP spid="17416" grpId="0" autoUpdateAnimBg="0"/>
      <p:bldP spid="17417" grpId="0" animBg="1"/>
      <p:bldP spid="17418" grpId="0" animBg="1"/>
      <p:bldP spid="17419" grpId="0" autoUpdateAnimBg="0"/>
      <p:bldP spid="17420" grpId="0" autoUpdateAnimBg="0"/>
      <p:bldP spid="17421" grpId="0" autoUpdateAnimBg="0"/>
      <p:bldP spid="17422" grpId="0" autoUpdateAnimBg="0"/>
      <p:bldP spid="17423" grpId="0" autoUpdateAnimBg="0"/>
      <p:bldP spid="17424" grpId="0" autoUpdateAnimBg="0"/>
      <p:bldP spid="17425" grpId="0" animBg="1"/>
      <p:bldP spid="17426" grpId="0" autoUpdateAnimBg="0"/>
      <p:bldP spid="17427" grpId="0" animBg="1"/>
      <p:bldP spid="17428" grpId="0" animBg="1"/>
      <p:bldP spid="17429" grpId="0" animBg="1"/>
      <p:bldP spid="17430" grpId="0" animBg="1"/>
      <p:bldP spid="17431" grpId="0" animBg="1"/>
      <p:bldP spid="17432" grpId="0" animBg="1"/>
      <p:bldP spid="17433" grpId="0" animBg="1"/>
      <p:bldP spid="1743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a:xfrm>
            <a:off x="228600" y="476250"/>
            <a:ext cx="5029200" cy="533400"/>
          </a:xfrm>
        </p:spPr>
        <p:txBody>
          <a:bodyPr>
            <a:normAutofit/>
          </a:bodyPr>
          <a:lstStyle/>
          <a:p>
            <a:pPr algn="l"/>
            <a:r>
              <a:rPr lang="en-US" sz="2200" dirty="0">
                <a:latin typeface="Heiti TC Light"/>
                <a:cs typeface="Heiti TC Light"/>
              </a:rPr>
              <a:t>Racial Superiority</a:t>
            </a:r>
          </a:p>
        </p:txBody>
      </p:sp>
      <p:sp>
        <p:nvSpPr>
          <p:cNvPr id="8195" name="Rectangle 3"/>
          <p:cNvSpPr>
            <a:spLocks noGrp="1" noChangeArrowheads="1"/>
          </p:cNvSpPr>
          <p:nvPr>
            <p:ph type="body" sz="half" idx="1"/>
          </p:nvPr>
        </p:nvSpPr>
        <p:spPr>
          <a:xfrm>
            <a:off x="228601" y="933450"/>
            <a:ext cx="4799014" cy="1752600"/>
          </a:xfrm>
        </p:spPr>
        <p:txBody>
          <a:bodyPr>
            <a:normAutofit/>
          </a:bodyPr>
          <a:lstStyle/>
          <a:p>
            <a:r>
              <a:rPr lang="en-US" sz="1600" dirty="0">
                <a:latin typeface="Heiti TC Light"/>
                <a:cs typeface="Heiti TC Light"/>
              </a:rPr>
              <a:t>In </a:t>
            </a:r>
            <a:r>
              <a:rPr lang="en-US" sz="1600" i="1" dirty="0" err="1">
                <a:latin typeface="Heiti TC Light"/>
                <a:cs typeface="Heiti TC Light"/>
              </a:rPr>
              <a:t>Mein</a:t>
            </a:r>
            <a:r>
              <a:rPr lang="en-US" sz="1600" i="1" dirty="0">
                <a:latin typeface="Heiti TC Light"/>
                <a:cs typeface="Heiti TC Light"/>
              </a:rPr>
              <a:t> </a:t>
            </a:r>
            <a:r>
              <a:rPr lang="en-US" sz="1600" i="1" dirty="0" err="1">
                <a:latin typeface="Heiti TC Light"/>
                <a:cs typeface="Heiti TC Light"/>
              </a:rPr>
              <a:t>Kampf</a:t>
            </a:r>
            <a:r>
              <a:rPr lang="en-US" sz="1600" dirty="0">
                <a:latin typeface="Heiti TC Light"/>
                <a:cs typeface="Heiti TC Light"/>
              </a:rPr>
              <a:t> (1925), Hitler described</a:t>
            </a:r>
            <a:r>
              <a:rPr lang="en-US" sz="1600" dirty="0" smtClean="0">
                <a:latin typeface="Heiti TC Light"/>
                <a:cs typeface="Heiti TC Light"/>
              </a:rPr>
              <a:t> his ideas of a </a:t>
            </a:r>
            <a:r>
              <a:rPr lang="en-US" sz="1600" dirty="0">
                <a:latin typeface="Heiti TC Light"/>
                <a:cs typeface="Heiti TC Light"/>
              </a:rPr>
              <a:t>racial hierarchy with:</a:t>
            </a:r>
          </a:p>
          <a:p>
            <a:pPr lvl="1"/>
            <a:r>
              <a:rPr lang="en-US" sz="1600" dirty="0">
                <a:latin typeface="Heiti TC Light"/>
                <a:cs typeface="Heiti TC Light"/>
              </a:rPr>
              <a:t>Aryans (the culture-producing race) at the top </a:t>
            </a:r>
          </a:p>
          <a:p>
            <a:pPr lvl="1"/>
            <a:r>
              <a:rPr lang="en-US" sz="1600" dirty="0">
                <a:latin typeface="Heiti TC Light"/>
                <a:cs typeface="Heiti TC Light"/>
              </a:rPr>
              <a:t>Jews, Africans, and Gypsies (the culture-destroying races) at the bottom. </a:t>
            </a:r>
          </a:p>
        </p:txBody>
      </p:sp>
      <p:pic>
        <p:nvPicPr>
          <p:cNvPr id="9220" name="Picture 5" descr="meinkampf"/>
          <p:cNvPicPr>
            <a:picLocks noGrp="1" noChangeAspect="1" noChangeArrowheads="1"/>
          </p:cNvPicPr>
          <p:nvPr>
            <p:ph sz="half" idx="2"/>
          </p:nvPr>
        </p:nvPicPr>
        <p:blipFill>
          <a:blip r:embed="rId2"/>
          <a:srcRect/>
          <a:stretch>
            <a:fillRect/>
          </a:stretch>
        </p:blipFill>
        <p:spPr>
          <a:xfrm>
            <a:off x="5486400" y="542330"/>
            <a:ext cx="2819400" cy="4163020"/>
          </a:xfrm>
          <a:noFill/>
        </p:spPr>
      </p:pic>
      <p:sp>
        <p:nvSpPr>
          <p:cNvPr id="5"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6"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a:t>
            </a:r>
            <a:endParaRPr lang="en-US" sz="2000" dirty="0">
              <a:solidFill>
                <a:srgbClr val="000000"/>
              </a:solidFill>
              <a:latin typeface="Heiti SC Medium"/>
              <a:cs typeface="Heiti SC Medium"/>
            </a:endParaRPr>
          </a:p>
        </p:txBody>
      </p:sp>
      <p:sp>
        <p:nvSpPr>
          <p:cNvPr id="7" name="Rectangle 3"/>
          <p:cNvSpPr txBox="1">
            <a:spLocks noChangeArrowheads="1"/>
          </p:cNvSpPr>
          <p:nvPr/>
        </p:nvSpPr>
        <p:spPr>
          <a:xfrm>
            <a:off x="381000" y="3219450"/>
            <a:ext cx="4876800" cy="12573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smtClean="0">
                <a:ln>
                  <a:noFill/>
                </a:ln>
                <a:solidFill>
                  <a:schemeClr val="tx1"/>
                </a:solidFill>
                <a:effectLst/>
                <a:uLnTx/>
                <a:uFillTx/>
                <a:latin typeface="Heiti TC Light"/>
                <a:ea typeface="+mn-ea"/>
                <a:cs typeface="Heiti TC Light"/>
              </a:rPr>
              <a:t>In his speeches he played on fears that Germans would one day be outnumbered by inferior peoples and idealized a time when the Aryan "Volk" lived in harmony.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Rectangle 6"/>
          <p:cNvSpPr txBox="1">
            <a:spLocks noChangeArrowheads="1"/>
          </p:cNvSpPr>
          <p:nvPr/>
        </p:nvSpPr>
        <p:spPr>
          <a:xfrm>
            <a:off x="228600" y="2800350"/>
            <a:ext cx="4799015" cy="5334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smtClean="0">
                <a:ln>
                  <a:noFill/>
                </a:ln>
                <a:solidFill>
                  <a:schemeClr val="tx1"/>
                </a:solidFill>
                <a:effectLst/>
                <a:uLnTx/>
                <a:uFillTx/>
                <a:latin typeface="Heiti TC Light"/>
                <a:ea typeface="+mj-ea"/>
                <a:cs typeface="Heiti TC Light"/>
              </a:rPr>
              <a:t>Inferior</a:t>
            </a:r>
            <a:r>
              <a:rPr kumimoji="0" lang="en-US" sz="2200" b="0" i="0" u="none" strike="noStrike" kern="1200" cap="none" spc="0" normalizeH="0" noProof="0" dirty="0" smtClean="0">
                <a:ln>
                  <a:noFill/>
                </a:ln>
                <a:solidFill>
                  <a:schemeClr val="tx1"/>
                </a:solidFill>
                <a:effectLst/>
                <a:uLnTx/>
                <a:uFillTx/>
                <a:latin typeface="Heiti TC Light"/>
                <a:ea typeface="+mj-ea"/>
                <a:cs typeface="Heiti TC Light"/>
              </a:rPr>
              <a:t> Peoples vs. Aryan Volk</a:t>
            </a:r>
            <a:endParaRPr kumimoji="0" lang="en-US" sz="2200" b="0" i="0" u="none" strike="noStrike" kern="1200" cap="none" spc="0" normalizeH="0" baseline="0" noProof="0" dirty="0">
              <a:ln>
                <a:noFill/>
              </a:ln>
              <a:solidFill>
                <a:schemeClr val="tx1"/>
              </a:solidFill>
              <a:effectLst/>
              <a:uLnTx/>
              <a:uFillTx/>
              <a:latin typeface="Heiti TC Light"/>
              <a:ea typeface="+mj-ea"/>
              <a:cs typeface="Heiti TC Ligh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box(in)">
                                      <p:cBhvr>
                                        <p:cTn id="7" dur="500"/>
                                        <p:tgtEl>
                                          <p:spTgt spid="81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diamond(in)">
                                      <p:cBhvr>
                                        <p:cTn id="12" dur="20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5" descr="Jews boarding train"/>
          <p:cNvPicPr>
            <a:picLocks noChangeAspect="1" noChangeArrowheads="1"/>
          </p:cNvPicPr>
          <p:nvPr/>
        </p:nvPicPr>
        <p:blipFill>
          <a:blip r:embed="rId2"/>
          <a:srcRect/>
          <a:stretch>
            <a:fillRect/>
          </a:stretch>
        </p:blipFill>
        <p:spPr bwMode="auto">
          <a:xfrm>
            <a:off x="2590800" y="453577"/>
            <a:ext cx="5334000" cy="3692180"/>
          </a:xfrm>
          <a:prstGeom prst="rect">
            <a:avLst/>
          </a:prstGeom>
          <a:noFill/>
          <a:ln w="9525">
            <a:noFill/>
            <a:miter lim="800000"/>
            <a:headEnd/>
            <a:tailEnd/>
          </a:ln>
        </p:spPr>
      </p:pic>
      <p:sp>
        <p:nvSpPr>
          <p:cNvPr id="92163" name="Text Box 6"/>
          <p:cNvSpPr txBox="1">
            <a:spLocks noChangeArrowheads="1"/>
          </p:cNvSpPr>
          <p:nvPr/>
        </p:nvSpPr>
        <p:spPr bwMode="auto">
          <a:xfrm>
            <a:off x="609600" y="4229101"/>
            <a:ext cx="8153400" cy="707886"/>
          </a:xfrm>
          <a:prstGeom prst="rect">
            <a:avLst/>
          </a:prstGeom>
          <a:noFill/>
          <a:ln w="12700" cap="sq">
            <a:noFill/>
            <a:miter lim="800000"/>
            <a:headEnd type="none" w="sm" len="sm"/>
            <a:tailEnd type="none" w="sm" len="sm"/>
          </a:ln>
        </p:spPr>
        <p:txBody>
          <a:bodyPr>
            <a:prstTxWarp prst="textNoShape">
              <a:avLst/>
            </a:prstTxWarp>
            <a:spAutoFit/>
          </a:bodyPr>
          <a:lstStyle/>
          <a:p>
            <a:pPr>
              <a:spcBef>
                <a:spcPct val="50000"/>
              </a:spcBef>
            </a:pPr>
            <a:r>
              <a:rPr lang="en-US" sz="2000" b="0"/>
              <a:t>Jewish prisoners are loaded onto the train from Westerbork, a transit camp, on their way to a concentration camp</a:t>
            </a:r>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438150"/>
            <a:ext cx="7772400" cy="400050"/>
          </a:xfrm>
        </p:spPr>
        <p:txBody>
          <a:bodyPr>
            <a:noAutofit/>
          </a:bodyPr>
          <a:lstStyle/>
          <a:p>
            <a:r>
              <a:rPr lang="en-US" sz="2800" dirty="0">
                <a:latin typeface="Heiti TC Light"/>
                <a:cs typeface="Heiti TC Light"/>
              </a:rPr>
              <a:t>Concentration Camps </a:t>
            </a:r>
          </a:p>
        </p:txBody>
      </p:sp>
      <p:sp>
        <p:nvSpPr>
          <p:cNvPr id="78851" name="Rectangle 3"/>
          <p:cNvSpPr>
            <a:spLocks noGrp="1" noChangeArrowheads="1"/>
          </p:cNvSpPr>
          <p:nvPr>
            <p:ph type="body" sz="half" idx="1"/>
          </p:nvPr>
        </p:nvSpPr>
        <p:spPr>
          <a:xfrm>
            <a:off x="304800" y="1085850"/>
            <a:ext cx="3124200" cy="3543300"/>
          </a:xfrm>
        </p:spPr>
        <p:txBody>
          <a:bodyPr>
            <a:normAutofit/>
          </a:bodyPr>
          <a:lstStyle/>
          <a:p>
            <a:r>
              <a:rPr lang="en-US" sz="1800" dirty="0">
                <a:latin typeface="Heiti TC Light"/>
                <a:cs typeface="Heiti TC Light"/>
              </a:rPr>
              <a:t>In the next phase of the "final solution" Nazis separated out the young, the old, and the ill and sent them to their deaths. The gas chamber was used in the extermination camps such as Auschwitz. Those who could work obtained only a temporary reprieve. </a:t>
            </a:r>
          </a:p>
        </p:txBody>
      </p:sp>
      <p:pic>
        <p:nvPicPr>
          <p:cNvPr id="78852" name="Picture 5" descr="badgessachenhausen"/>
          <p:cNvPicPr>
            <a:picLocks noGrp="1" noChangeAspect="1" noChangeArrowheads="1"/>
          </p:cNvPicPr>
          <p:nvPr>
            <p:ph sz="half" idx="2"/>
          </p:nvPr>
        </p:nvPicPr>
        <p:blipFill>
          <a:blip r:embed="rId2">
            <a:lum bright="24000"/>
          </a:blip>
          <a:srcRect/>
          <a:stretch>
            <a:fillRect/>
          </a:stretch>
        </p:blipFill>
        <p:spPr>
          <a:xfrm>
            <a:off x="3886200" y="971550"/>
            <a:ext cx="4572000" cy="3163342"/>
          </a:xfrm>
          <a:noFill/>
        </p:spPr>
      </p:pic>
      <p:sp>
        <p:nvSpPr>
          <p:cNvPr id="78853" name="Text Box 7"/>
          <p:cNvSpPr txBox="1">
            <a:spLocks noChangeArrowheads="1"/>
          </p:cNvSpPr>
          <p:nvPr/>
        </p:nvSpPr>
        <p:spPr bwMode="auto">
          <a:xfrm>
            <a:off x="3886200" y="4105930"/>
            <a:ext cx="4953000" cy="307777"/>
          </a:xfrm>
          <a:prstGeom prst="rect">
            <a:avLst/>
          </a:prstGeom>
          <a:noFill/>
          <a:ln w="12700" cap="sq">
            <a:noFill/>
            <a:miter lim="800000"/>
            <a:headEnd type="none" w="sm" len="sm"/>
            <a:tailEnd type="none" w="sm" len="sm"/>
          </a:ln>
        </p:spPr>
        <p:txBody>
          <a:bodyPr wrap="square">
            <a:prstTxWarp prst="textNoShape">
              <a:avLst/>
            </a:prstTxWarp>
            <a:spAutoFit/>
          </a:bodyPr>
          <a:lstStyle/>
          <a:p>
            <a:pPr algn="ctr">
              <a:spcBef>
                <a:spcPct val="50000"/>
              </a:spcBef>
            </a:pPr>
            <a:r>
              <a:rPr lang="en-US" sz="1400" b="0" dirty="0">
                <a:latin typeface="Heiti TC Light"/>
                <a:cs typeface="Heiti TC Light"/>
              </a:rPr>
              <a:t>Inmates at </a:t>
            </a:r>
            <a:r>
              <a:rPr lang="en-US" sz="1400" b="0" dirty="0" err="1">
                <a:latin typeface="Heiti TC Light"/>
                <a:cs typeface="Heiti TC Light"/>
              </a:rPr>
              <a:t>Sachenhausen</a:t>
            </a:r>
            <a:r>
              <a:rPr lang="en-US" sz="1400" b="0" dirty="0">
                <a:latin typeface="Heiti TC Light"/>
                <a:cs typeface="Heiti TC Light"/>
              </a:rPr>
              <a:t> wearing identifying badges </a:t>
            </a:r>
          </a:p>
        </p:txBody>
      </p:sp>
      <p:sp>
        <p:nvSpPr>
          <p:cNvPr id="6"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7"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0"/>
            <a:ext cx="7772400" cy="742950"/>
          </a:xfrm>
        </p:spPr>
        <p:txBody>
          <a:bodyPr>
            <a:normAutofit/>
          </a:bodyPr>
          <a:lstStyle/>
          <a:p>
            <a:pPr eaLnBrk="1" hangingPunct="1"/>
            <a:r>
              <a:rPr lang="en-GB" sz="3600"/>
              <a:t>Tactics: What happened to new </a:t>
            </a:r>
            <a:r>
              <a:rPr lang="en-GB" sz="3600">
                <a:hlinkClick r:id="rId3"/>
              </a:rPr>
              <a:t>arrivals</a:t>
            </a:r>
            <a:r>
              <a:rPr lang="en-GB" sz="3600"/>
              <a:t>?</a:t>
            </a:r>
          </a:p>
        </p:txBody>
      </p:sp>
      <p:sp>
        <p:nvSpPr>
          <p:cNvPr id="79875" name="AutoShape 3"/>
          <p:cNvSpPr>
            <a:spLocks noChangeArrowheads="1"/>
          </p:cNvSpPr>
          <p:nvPr/>
        </p:nvSpPr>
        <p:spPr bwMode="auto">
          <a:xfrm>
            <a:off x="3048000" y="2114550"/>
            <a:ext cx="2667000" cy="1028700"/>
          </a:xfrm>
          <a:prstGeom prst="flowChartAlternateProcess">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79876" name="Text Box 4"/>
          <p:cNvSpPr txBox="1">
            <a:spLocks noChangeArrowheads="1"/>
          </p:cNvSpPr>
          <p:nvPr/>
        </p:nvSpPr>
        <p:spPr bwMode="auto">
          <a:xfrm>
            <a:off x="3276600" y="2286001"/>
            <a:ext cx="2286000" cy="646331"/>
          </a:xfrm>
          <a:prstGeom prst="rect">
            <a:avLst/>
          </a:prstGeom>
          <a:noFill/>
          <a:ln w="9525">
            <a:noFill/>
            <a:miter lim="800000"/>
            <a:headEnd/>
            <a:tailEnd/>
          </a:ln>
        </p:spPr>
        <p:txBody>
          <a:bodyPr>
            <a:prstTxWarp prst="textNoShape">
              <a:avLst/>
            </a:prstTxWarp>
            <a:spAutoFit/>
          </a:bodyPr>
          <a:lstStyle/>
          <a:p>
            <a:pPr algn="ctr">
              <a:spcBef>
                <a:spcPct val="50000"/>
              </a:spcBef>
            </a:pPr>
            <a:r>
              <a:rPr lang="en-GB"/>
              <a:t>Deception &amp; Selection</a:t>
            </a:r>
          </a:p>
        </p:txBody>
      </p:sp>
      <p:sp>
        <p:nvSpPr>
          <p:cNvPr id="23557" name="Text Box 5"/>
          <p:cNvSpPr txBox="1">
            <a:spLocks noChangeArrowheads="1"/>
          </p:cNvSpPr>
          <p:nvPr/>
        </p:nvSpPr>
        <p:spPr bwMode="auto">
          <a:xfrm>
            <a:off x="6172200" y="800101"/>
            <a:ext cx="2667000" cy="1323439"/>
          </a:xfrm>
          <a:prstGeom prst="rect">
            <a:avLst/>
          </a:prstGeom>
          <a:noFill/>
          <a:ln w="9525">
            <a:noFill/>
            <a:miter lim="800000"/>
            <a:headEnd/>
            <a:tailEnd/>
          </a:ln>
        </p:spPr>
        <p:txBody>
          <a:bodyPr>
            <a:prstTxWarp prst="textNoShape">
              <a:avLst/>
            </a:prstTxWarp>
            <a:spAutoFit/>
          </a:bodyPr>
          <a:lstStyle/>
          <a:p>
            <a:pPr algn="ctr">
              <a:spcBef>
                <a:spcPct val="50000"/>
              </a:spcBef>
            </a:pPr>
            <a:r>
              <a:rPr lang="en-GB" sz="2000"/>
              <a:t>At Auschwitz the trains pulled into a mock up of a normal station.</a:t>
            </a:r>
          </a:p>
        </p:txBody>
      </p:sp>
      <p:sp>
        <p:nvSpPr>
          <p:cNvPr id="23558" name="Text Box 6"/>
          <p:cNvSpPr txBox="1">
            <a:spLocks noChangeArrowheads="1"/>
          </p:cNvSpPr>
          <p:nvPr/>
        </p:nvSpPr>
        <p:spPr bwMode="auto">
          <a:xfrm>
            <a:off x="6400800" y="2000250"/>
            <a:ext cx="2438400" cy="1938992"/>
          </a:xfrm>
          <a:prstGeom prst="rect">
            <a:avLst/>
          </a:prstGeom>
          <a:noFill/>
          <a:ln w="9525">
            <a:noFill/>
            <a:miter lim="800000"/>
            <a:headEnd/>
            <a:tailEnd/>
          </a:ln>
        </p:spPr>
        <p:txBody>
          <a:bodyPr>
            <a:prstTxWarp prst="textNoShape">
              <a:avLst/>
            </a:prstTxWarp>
            <a:spAutoFit/>
          </a:bodyPr>
          <a:lstStyle/>
          <a:p>
            <a:pPr algn="ctr">
              <a:spcBef>
                <a:spcPct val="50000"/>
              </a:spcBef>
            </a:pPr>
            <a:r>
              <a:rPr lang="en-GB" sz="2000"/>
              <a:t>The Jews were helped off the cattle trucks by Jews who were specially selected to help the Nazis</a:t>
            </a:r>
          </a:p>
        </p:txBody>
      </p:sp>
      <p:sp>
        <p:nvSpPr>
          <p:cNvPr id="23559" name="Text Box 7"/>
          <p:cNvSpPr txBox="1">
            <a:spLocks noChangeArrowheads="1"/>
          </p:cNvSpPr>
          <p:nvPr/>
        </p:nvSpPr>
        <p:spPr bwMode="auto">
          <a:xfrm>
            <a:off x="6324600" y="3600450"/>
            <a:ext cx="2590800" cy="1938992"/>
          </a:xfrm>
          <a:prstGeom prst="rect">
            <a:avLst/>
          </a:prstGeom>
          <a:noFill/>
          <a:ln w="9525">
            <a:noFill/>
            <a:miter lim="800000"/>
            <a:headEnd/>
            <a:tailEnd/>
          </a:ln>
        </p:spPr>
        <p:txBody>
          <a:bodyPr>
            <a:prstTxWarp prst="textNoShape">
              <a:avLst/>
            </a:prstTxWarp>
            <a:spAutoFit/>
          </a:bodyPr>
          <a:lstStyle/>
          <a:p>
            <a:pPr algn="ctr">
              <a:spcBef>
                <a:spcPct val="50000"/>
              </a:spcBef>
            </a:pPr>
            <a:r>
              <a:rPr lang="en-GB" sz="2000"/>
              <a:t>At some death camps the Nazis would play records of classical music to help calm down the new arrivals.</a:t>
            </a:r>
          </a:p>
        </p:txBody>
      </p:sp>
      <p:sp>
        <p:nvSpPr>
          <p:cNvPr id="23560" name="Text Box 8"/>
          <p:cNvSpPr txBox="1">
            <a:spLocks noChangeArrowheads="1"/>
          </p:cNvSpPr>
          <p:nvPr/>
        </p:nvSpPr>
        <p:spPr bwMode="auto">
          <a:xfrm>
            <a:off x="3048000" y="3714751"/>
            <a:ext cx="2743200" cy="1631216"/>
          </a:xfrm>
          <a:prstGeom prst="rect">
            <a:avLst/>
          </a:prstGeom>
          <a:noFill/>
          <a:ln w="9525">
            <a:noFill/>
            <a:miter lim="800000"/>
            <a:headEnd/>
            <a:tailEnd/>
          </a:ln>
        </p:spPr>
        <p:txBody>
          <a:bodyPr>
            <a:prstTxWarp prst="textNoShape">
              <a:avLst/>
            </a:prstTxWarp>
            <a:spAutoFit/>
          </a:bodyPr>
          <a:lstStyle/>
          <a:p>
            <a:pPr algn="ctr">
              <a:spcBef>
                <a:spcPct val="50000"/>
              </a:spcBef>
            </a:pPr>
            <a:r>
              <a:rPr lang="en-GB" sz="2000"/>
              <a:t>At Auschwitz the new arrivals were calmed down by a Jewish orchestra playing classical music.</a:t>
            </a:r>
          </a:p>
        </p:txBody>
      </p:sp>
      <p:sp>
        <p:nvSpPr>
          <p:cNvPr id="23561" name="Line 9"/>
          <p:cNvSpPr>
            <a:spLocks noChangeShapeType="1"/>
          </p:cNvSpPr>
          <p:nvPr/>
        </p:nvSpPr>
        <p:spPr bwMode="auto">
          <a:xfrm flipV="1">
            <a:off x="5638800" y="1485900"/>
            <a:ext cx="685800" cy="62865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3562" name="Line 10"/>
          <p:cNvSpPr>
            <a:spLocks noChangeShapeType="1"/>
          </p:cNvSpPr>
          <p:nvPr/>
        </p:nvSpPr>
        <p:spPr bwMode="auto">
          <a:xfrm>
            <a:off x="5715000" y="2628900"/>
            <a:ext cx="762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3563" name="Line 11"/>
          <p:cNvSpPr>
            <a:spLocks noChangeShapeType="1"/>
          </p:cNvSpPr>
          <p:nvPr/>
        </p:nvSpPr>
        <p:spPr bwMode="auto">
          <a:xfrm>
            <a:off x="5638800" y="3143250"/>
            <a:ext cx="838200" cy="5715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3564" name="Line 12"/>
          <p:cNvSpPr>
            <a:spLocks noChangeShapeType="1"/>
          </p:cNvSpPr>
          <p:nvPr/>
        </p:nvSpPr>
        <p:spPr bwMode="auto">
          <a:xfrm flipH="1">
            <a:off x="5562600" y="4229100"/>
            <a:ext cx="9906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3566" name="Text Box 14"/>
          <p:cNvSpPr txBox="1">
            <a:spLocks noChangeArrowheads="1"/>
          </p:cNvSpPr>
          <p:nvPr/>
        </p:nvSpPr>
        <p:spPr bwMode="auto">
          <a:xfrm>
            <a:off x="228600" y="628651"/>
            <a:ext cx="2514600" cy="1015663"/>
          </a:xfrm>
          <a:prstGeom prst="rect">
            <a:avLst/>
          </a:prstGeom>
          <a:noFill/>
          <a:ln w="9525">
            <a:noFill/>
            <a:miter lim="800000"/>
            <a:headEnd/>
            <a:tailEnd/>
          </a:ln>
        </p:spPr>
        <p:txBody>
          <a:bodyPr>
            <a:prstTxWarp prst="textNoShape">
              <a:avLst/>
            </a:prstTxWarp>
            <a:spAutoFit/>
          </a:bodyPr>
          <a:lstStyle/>
          <a:p>
            <a:pPr algn="ctr">
              <a:spcBef>
                <a:spcPct val="50000"/>
              </a:spcBef>
            </a:pPr>
            <a:r>
              <a:rPr lang="en-GB" sz="2000"/>
              <a:t>All new arrivals went through a process known as ‘selection.’</a:t>
            </a:r>
          </a:p>
        </p:txBody>
      </p:sp>
      <p:sp>
        <p:nvSpPr>
          <p:cNvPr id="23567" name="Text Box 15"/>
          <p:cNvSpPr txBox="1">
            <a:spLocks noChangeArrowheads="1"/>
          </p:cNvSpPr>
          <p:nvPr/>
        </p:nvSpPr>
        <p:spPr bwMode="auto">
          <a:xfrm>
            <a:off x="0" y="1714501"/>
            <a:ext cx="2514600" cy="1938992"/>
          </a:xfrm>
          <a:prstGeom prst="rect">
            <a:avLst/>
          </a:prstGeom>
          <a:noFill/>
          <a:ln w="9525">
            <a:noFill/>
            <a:miter lim="800000"/>
            <a:headEnd/>
            <a:tailEnd/>
          </a:ln>
        </p:spPr>
        <p:txBody>
          <a:bodyPr>
            <a:prstTxWarp prst="textNoShape">
              <a:avLst/>
            </a:prstTxWarp>
            <a:spAutoFit/>
          </a:bodyPr>
          <a:lstStyle/>
          <a:p>
            <a:pPr algn="ctr">
              <a:spcBef>
                <a:spcPct val="50000"/>
              </a:spcBef>
            </a:pPr>
            <a:r>
              <a:rPr lang="en-GB" sz="2000">
                <a:hlinkClick r:id="rId4"/>
              </a:rPr>
              <a:t>Mothers, children</a:t>
            </a:r>
            <a:r>
              <a:rPr lang="en-GB" sz="2000"/>
              <a:t>, the old &amp; sick were sent straight to the ‘showers’ which were really the gas chambers.</a:t>
            </a:r>
          </a:p>
        </p:txBody>
      </p:sp>
      <p:sp>
        <p:nvSpPr>
          <p:cNvPr id="23568" name="Text Box 16"/>
          <p:cNvSpPr txBox="1">
            <a:spLocks noChangeArrowheads="1"/>
          </p:cNvSpPr>
          <p:nvPr/>
        </p:nvSpPr>
        <p:spPr bwMode="auto">
          <a:xfrm>
            <a:off x="0" y="3458766"/>
            <a:ext cx="2438400" cy="2246769"/>
          </a:xfrm>
          <a:prstGeom prst="rect">
            <a:avLst/>
          </a:prstGeom>
          <a:noFill/>
          <a:ln w="9525">
            <a:noFill/>
            <a:miter lim="800000"/>
            <a:headEnd/>
            <a:tailEnd/>
          </a:ln>
        </p:spPr>
        <p:txBody>
          <a:bodyPr>
            <a:prstTxWarp prst="textNoShape">
              <a:avLst/>
            </a:prstTxWarp>
            <a:spAutoFit/>
          </a:bodyPr>
          <a:lstStyle/>
          <a:p>
            <a:pPr algn="ctr">
              <a:spcBef>
                <a:spcPct val="50000"/>
              </a:spcBef>
            </a:pPr>
            <a:r>
              <a:rPr lang="en-GB" sz="2000"/>
              <a:t>The able bodied were sent to work camp were they were killed through a process known as ‘destruction through work.’</a:t>
            </a:r>
          </a:p>
        </p:txBody>
      </p:sp>
      <p:sp>
        <p:nvSpPr>
          <p:cNvPr id="23569" name="Line 17"/>
          <p:cNvSpPr>
            <a:spLocks noChangeShapeType="1"/>
          </p:cNvSpPr>
          <p:nvPr/>
        </p:nvSpPr>
        <p:spPr bwMode="auto">
          <a:xfrm flipH="1" flipV="1">
            <a:off x="2743200" y="1485900"/>
            <a:ext cx="381000" cy="62865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3570" name="Line 18"/>
          <p:cNvSpPr>
            <a:spLocks noChangeShapeType="1"/>
          </p:cNvSpPr>
          <p:nvPr/>
        </p:nvSpPr>
        <p:spPr bwMode="auto">
          <a:xfrm flipH="1">
            <a:off x="2590800" y="2628900"/>
            <a:ext cx="457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3571" name="Line 19"/>
          <p:cNvSpPr>
            <a:spLocks noChangeShapeType="1"/>
          </p:cNvSpPr>
          <p:nvPr/>
        </p:nvSpPr>
        <p:spPr bwMode="auto">
          <a:xfrm flipH="1">
            <a:off x="2590800" y="3200400"/>
            <a:ext cx="457200" cy="457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20"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3561"/>
                                        </p:tgtEl>
                                        <p:attrNameLst>
                                          <p:attrName>style.visibility</p:attrName>
                                        </p:attrNameLst>
                                      </p:cBhvr>
                                      <p:to>
                                        <p:strVal val="visible"/>
                                      </p:to>
                                    </p:set>
                                    <p:anim calcmode="lin" valueType="num">
                                      <p:cBhvr additive="base">
                                        <p:cTn id="7" dur="500" fill="hold"/>
                                        <p:tgtEl>
                                          <p:spTgt spid="23561"/>
                                        </p:tgtEl>
                                        <p:attrNameLst>
                                          <p:attrName>ppt_x</p:attrName>
                                        </p:attrNameLst>
                                      </p:cBhvr>
                                      <p:tavLst>
                                        <p:tav tm="0">
                                          <p:val>
                                            <p:strVal val="0-#ppt_w/2"/>
                                          </p:val>
                                        </p:tav>
                                        <p:tav tm="100000">
                                          <p:val>
                                            <p:strVal val="#ppt_x"/>
                                          </p:val>
                                        </p:tav>
                                      </p:tavLst>
                                    </p:anim>
                                    <p:anim calcmode="lin" valueType="num">
                                      <p:cBhvr additive="base">
                                        <p:cTn id="8" dur="500" fill="hold"/>
                                        <p:tgtEl>
                                          <p:spTgt spid="2356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557"/>
                                        </p:tgtEl>
                                        <p:attrNameLst>
                                          <p:attrName>style.visibility</p:attrName>
                                        </p:attrNameLst>
                                      </p:cBhvr>
                                      <p:to>
                                        <p:strVal val="visible"/>
                                      </p:to>
                                    </p:set>
                                    <p:anim calcmode="lin" valueType="num">
                                      <p:cBhvr additive="base">
                                        <p:cTn id="13" dur="500" fill="hold"/>
                                        <p:tgtEl>
                                          <p:spTgt spid="23557"/>
                                        </p:tgtEl>
                                        <p:attrNameLst>
                                          <p:attrName>ppt_x</p:attrName>
                                        </p:attrNameLst>
                                      </p:cBhvr>
                                      <p:tavLst>
                                        <p:tav tm="0">
                                          <p:val>
                                            <p:strVal val="1+#ppt_w/2"/>
                                          </p:val>
                                        </p:tav>
                                        <p:tav tm="100000">
                                          <p:val>
                                            <p:strVal val="#ppt_x"/>
                                          </p:val>
                                        </p:tav>
                                      </p:tavLst>
                                    </p:anim>
                                    <p:anim calcmode="lin" valueType="num">
                                      <p:cBhvr additive="base">
                                        <p:cTn id="14"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62"/>
                                        </p:tgtEl>
                                        <p:attrNameLst>
                                          <p:attrName>style.visibility</p:attrName>
                                        </p:attrNameLst>
                                      </p:cBhvr>
                                      <p:to>
                                        <p:strVal val="visible"/>
                                      </p:to>
                                    </p:set>
                                    <p:anim calcmode="lin" valueType="num">
                                      <p:cBhvr additive="base">
                                        <p:cTn id="19" dur="500" fill="hold"/>
                                        <p:tgtEl>
                                          <p:spTgt spid="23562"/>
                                        </p:tgtEl>
                                        <p:attrNameLst>
                                          <p:attrName>ppt_x</p:attrName>
                                        </p:attrNameLst>
                                      </p:cBhvr>
                                      <p:tavLst>
                                        <p:tav tm="0">
                                          <p:val>
                                            <p:strVal val="0-#ppt_w/2"/>
                                          </p:val>
                                        </p:tav>
                                        <p:tav tm="100000">
                                          <p:val>
                                            <p:strVal val="#ppt_x"/>
                                          </p:val>
                                        </p:tav>
                                      </p:tavLst>
                                    </p:anim>
                                    <p:anim calcmode="lin" valueType="num">
                                      <p:cBhvr additive="base">
                                        <p:cTn id="20" dur="500" fill="hold"/>
                                        <p:tgtEl>
                                          <p:spTgt spid="2356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3558"/>
                                        </p:tgtEl>
                                        <p:attrNameLst>
                                          <p:attrName>style.visibility</p:attrName>
                                        </p:attrNameLst>
                                      </p:cBhvr>
                                      <p:to>
                                        <p:strVal val="visible"/>
                                      </p:to>
                                    </p:set>
                                    <p:anim calcmode="lin" valueType="num">
                                      <p:cBhvr additive="base">
                                        <p:cTn id="25" dur="500" fill="hold"/>
                                        <p:tgtEl>
                                          <p:spTgt spid="23558"/>
                                        </p:tgtEl>
                                        <p:attrNameLst>
                                          <p:attrName>ppt_x</p:attrName>
                                        </p:attrNameLst>
                                      </p:cBhvr>
                                      <p:tavLst>
                                        <p:tav tm="0">
                                          <p:val>
                                            <p:strVal val="1+#ppt_w/2"/>
                                          </p:val>
                                        </p:tav>
                                        <p:tav tm="100000">
                                          <p:val>
                                            <p:strVal val="#ppt_x"/>
                                          </p:val>
                                        </p:tav>
                                      </p:tavLst>
                                    </p:anim>
                                    <p:anim calcmode="lin" valueType="num">
                                      <p:cBhvr additive="base">
                                        <p:cTn id="26" dur="500" fill="hold"/>
                                        <p:tgtEl>
                                          <p:spTgt spid="2355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23563"/>
                                        </p:tgtEl>
                                        <p:attrNameLst>
                                          <p:attrName>style.visibility</p:attrName>
                                        </p:attrNameLst>
                                      </p:cBhvr>
                                      <p:to>
                                        <p:strVal val="visible"/>
                                      </p:to>
                                    </p:set>
                                    <p:anim calcmode="lin" valueType="num">
                                      <p:cBhvr additive="base">
                                        <p:cTn id="31" dur="500" fill="hold"/>
                                        <p:tgtEl>
                                          <p:spTgt spid="23563"/>
                                        </p:tgtEl>
                                        <p:attrNameLst>
                                          <p:attrName>ppt_x</p:attrName>
                                        </p:attrNameLst>
                                      </p:cBhvr>
                                      <p:tavLst>
                                        <p:tav tm="0">
                                          <p:val>
                                            <p:strVal val="0-#ppt_w/2"/>
                                          </p:val>
                                        </p:tav>
                                        <p:tav tm="100000">
                                          <p:val>
                                            <p:strVal val="#ppt_x"/>
                                          </p:val>
                                        </p:tav>
                                      </p:tavLst>
                                    </p:anim>
                                    <p:anim calcmode="lin" valueType="num">
                                      <p:cBhvr additive="base">
                                        <p:cTn id="32" dur="500" fill="hold"/>
                                        <p:tgtEl>
                                          <p:spTgt spid="23563"/>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559"/>
                                        </p:tgtEl>
                                        <p:attrNameLst>
                                          <p:attrName>style.visibility</p:attrName>
                                        </p:attrNameLst>
                                      </p:cBhvr>
                                      <p:to>
                                        <p:strVal val="visible"/>
                                      </p:to>
                                    </p:set>
                                    <p:anim calcmode="lin" valueType="num">
                                      <p:cBhvr additive="base">
                                        <p:cTn id="37" dur="500" fill="hold"/>
                                        <p:tgtEl>
                                          <p:spTgt spid="23559"/>
                                        </p:tgtEl>
                                        <p:attrNameLst>
                                          <p:attrName>ppt_x</p:attrName>
                                        </p:attrNameLst>
                                      </p:cBhvr>
                                      <p:tavLst>
                                        <p:tav tm="0">
                                          <p:val>
                                            <p:strVal val="#ppt_x"/>
                                          </p:val>
                                        </p:tav>
                                        <p:tav tm="100000">
                                          <p:val>
                                            <p:strVal val="#ppt_x"/>
                                          </p:val>
                                        </p:tav>
                                      </p:tavLst>
                                    </p:anim>
                                    <p:anim calcmode="lin" valueType="num">
                                      <p:cBhvr additive="base">
                                        <p:cTn id="38" dur="500" fill="hold"/>
                                        <p:tgtEl>
                                          <p:spTgt spid="2355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3564"/>
                                        </p:tgtEl>
                                        <p:attrNameLst>
                                          <p:attrName>style.visibility</p:attrName>
                                        </p:attrNameLst>
                                      </p:cBhvr>
                                      <p:to>
                                        <p:strVal val="visible"/>
                                      </p:to>
                                    </p:set>
                                    <p:anim calcmode="lin" valueType="num">
                                      <p:cBhvr additive="base">
                                        <p:cTn id="43" dur="500" fill="hold"/>
                                        <p:tgtEl>
                                          <p:spTgt spid="23564"/>
                                        </p:tgtEl>
                                        <p:attrNameLst>
                                          <p:attrName>ppt_x</p:attrName>
                                        </p:attrNameLst>
                                      </p:cBhvr>
                                      <p:tavLst>
                                        <p:tav tm="0">
                                          <p:val>
                                            <p:strVal val="1+#ppt_w/2"/>
                                          </p:val>
                                        </p:tav>
                                        <p:tav tm="100000">
                                          <p:val>
                                            <p:strVal val="#ppt_x"/>
                                          </p:val>
                                        </p:tav>
                                      </p:tavLst>
                                    </p:anim>
                                    <p:anim calcmode="lin" valueType="num">
                                      <p:cBhvr additive="base">
                                        <p:cTn id="44" dur="500" fill="hold"/>
                                        <p:tgtEl>
                                          <p:spTgt spid="2356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560"/>
                                        </p:tgtEl>
                                        <p:attrNameLst>
                                          <p:attrName>style.visibility</p:attrName>
                                        </p:attrNameLst>
                                      </p:cBhvr>
                                      <p:to>
                                        <p:strVal val="visible"/>
                                      </p:to>
                                    </p:set>
                                    <p:anim calcmode="lin" valueType="num">
                                      <p:cBhvr additive="base">
                                        <p:cTn id="49" dur="500" fill="hold"/>
                                        <p:tgtEl>
                                          <p:spTgt spid="23560"/>
                                        </p:tgtEl>
                                        <p:attrNameLst>
                                          <p:attrName>ppt_x</p:attrName>
                                        </p:attrNameLst>
                                      </p:cBhvr>
                                      <p:tavLst>
                                        <p:tav tm="0">
                                          <p:val>
                                            <p:strVal val="#ppt_x"/>
                                          </p:val>
                                        </p:tav>
                                        <p:tav tm="100000">
                                          <p:val>
                                            <p:strVal val="#ppt_x"/>
                                          </p:val>
                                        </p:tav>
                                      </p:tavLst>
                                    </p:anim>
                                    <p:anim calcmode="lin" valueType="num">
                                      <p:cBhvr additive="base">
                                        <p:cTn id="50" dur="500" fill="hold"/>
                                        <p:tgtEl>
                                          <p:spTgt spid="23560"/>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3" fill="hold" grpId="0" nodeType="clickEffect">
                                  <p:stCondLst>
                                    <p:cond delay="0"/>
                                  </p:stCondLst>
                                  <p:childTnLst>
                                    <p:set>
                                      <p:cBhvr>
                                        <p:cTn id="54" dur="1" fill="hold">
                                          <p:stCondLst>
                                            <p:cond delay="0"/>
                                          </p:stCondLst>
                                        </p:cTn>
                                        <p:tgtEl>
                                          <p:spTgt spid="23571"/>
                                        </p:tgtEl>
                                        <p:attrNameLst>
                                          <p:attrName>style.visibility</p:attrName>
                                        </p:attrNameLst>
                                      </p:cBhvr>
                                      <p:to>
                                        <p:strVal val="visible"/>
                                      </p:to>
                                    </p:set>
                                    <p:anim calcmode="lin" valueType="num">
                                      <p:cBhvr additive="base">
                                        <p:cTn id="55" dur="500" fill="hold"/>
                                        <p:tgtEl>
                                          <p:spTgt spid="23571"/>
                                        </p:tgtEl>
                                        <p:attrNameLst>
                                          <p:attrName>ppt_x</p:attrName>
                                        </p:attrNameLst>
                                      </p:cBhvr>
                                      <p:tavLst>
                                        <p:tav tm="0">
                                          <p:val>
                                            <p:strVal val="1+#ppt_w/2"/>
                                          </p:val>
                                        </p:tav>
                                        <p:tav tm="100000">
                                          <p:val>
                                            <p:strVal val="#ppt_x"/>
                                          </p:val>
                                        </p:tav>
                                      </p:tavLst>
                                    </p:anim>
                                    <p:anim calcmode="lin" valueType="num">
                                      <p:cBhvr additive="base">
                                        <p:cTn id="56" dur="500" fill="hold"/>
                                        <p:tgtEl>
                                          <p:spTgt spid="23571"/>
                                        </p:tgtEl>
                                        <p:attrNameLst>
                                          <p:attrName>ppt_y</p:attrName>
                                        </p:attrNameLst>
                                      </p:cBhvr>
                                      <p:tavLst>
                                        <p:tav tm="0">
                                          <p:val>
                                            <p:strVal val="0-#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3568"/>
                                        </p:tgtEl>
                                        <p:attrNameLst>
                                          <p:attrName>style.visibility</p:attrName>
                                        </p:attrNameLst>
                                      </p:cBhvr>
                                      <p:to>
                                        <p:strVal val="visible"/>
                                      </p:to>
                                    </p:set>
                                    <p:anim calcmode="lin" valueType="num">
                                      <p:cBhvr additive="base">
                                        <p:cTn id="61" dur="500" fill="hold"/>
                                        <p:tgtEl>
                                          <p:spTgt spid="23568"/>
                                        </p:tgtEl>
                                        <p:attrNameLst>
                                          <p:attrName>ppt_x</p:attrName>
                                        </p:attrNameLst>
                                      </p:cBhvr>
                                      <p:tavLst>
                                        <p:tav tm="0">
                                          <p:val>
                                            <p:strVal val="0-#ppt_w/2"/>
                                          </p:val>
                                        </p:tav>
                                        <p:tav tm="100000">
                                          <p:val>
                                            <p:strVal val="#ppt_x"/>
                                          </p:val>
                                        </p:tav>
                                      </p:tavLst>
                                    </p:anim>
                                    <p:anim calcmode="lin" valueType="num">
                                      <p:cBhvr additive="base">
                                        <p:cTn id="62" dur="500" fill="hold"/>
                                        <p:tgtEl>
                                          <p:spTgt spid="23568"/>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3570"/>
                                        </p:tgtEl>
                                        <p:attrNameLst>
                                          <p:attrName>style.visibility</p:attrName>
                                        </p:attrNameLst>
                                      </p:cBhvr>
                                      <p:to>
                                        <p:strVal val="visible"/>
                                      </p:to>
                                    </p:set>
                                    <p:anim calcmode="lin" valueType="num">
                                      <p:cBhvr additive="base">
                                        <p:cTn id="67" dur="500" fill="hold"/>
                                        <p:tgtEl>
                                          <p:spTgt spid="23570"/>
                                        </p:tgtEl>
                                        <p:attrNameLst>
                                          <p:attrName>ppt_x</p:attrName>
                                        </p:attrNameLst>
                                      </p:cBhvr>
                                      <p:tavLst>
                                        <p:tav tm="0">
                                          <p:val>
                                            <p:strVal val="1+#ppt_w/2"/>
                                          </p:val>
                                        </p:tav>
                                        <p:tav tm="100000">
                                          <p:val>
                                            <p:strVal val="#ppt_x"/>
                                          </p:val>
                                        </p:tav>
                                      </p:tavLst>
                                    </p:anim>
                                    <p:anim calcmode="lin" valueType="num">
                                      <p:cBhvr additive="base">
                                        <p:cTn id="68" dur="500" fill="hold"/>
                                        <p:tgtEl>
                                          <p:spTgt spid="23570"/>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3567"/>
                                        </p:tgtEl>
                                        <p:attrNameLst>
                                          <p:attrName>style.visibility</p:attrName>
                                        </p:attrNameLst>
                                      </p:cBhvr>
                                      <p:to>
                                        <p:strVal val="visible"/>
                                      </p:to>
                                    </p:set>
                                    <p:anim calcmode="lin" valueType="num">
                                      <p:cBhvr additive="base">
                                        <p:cTn id="73" dur="500" fill="hold"/>
                                        <p:tgtEl>
                                          <p:spTgt spid="23567"/>
                                        </p:tgtEl>
                                        <p:attrNameLst>
                                          <p:attrName>ppt_x</p:attrName>
                                        </p:attrNameLst>
                                      </p:cBhvr>
                                      <p:tavLst>
                                        <p:tav tm="0">
                                          <p:val>
                                            <p:strVal val="0-#ppt_w/2"/>
                                          </p:val>
                                        </p:tav>
                                        <p:tav tm="100000">
                                          <p:val>
                                            <p:strVal val="#ppt_x"/>
                                          </p:val>
                                        </p:tav>
                                      </p:tavLst>
                                    </p:anim>
                                    <p:anim calcmode="lin" valueType="num">
                                      <p:cBhvr additive="base">
                                        <p:cTn id="74" dur="500" fill="hold"/>
                                        <p:tgtEl>
                                          <p:spTgt spid="23567"/>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6" fill="hold" grpId="0" nodeType="clickEffect">
                                  <p:stCondLst>
                                    <p:cond delay="0"/>
                                  </p:stCondLst>
                                  <p:childTnLst>
                                    <p:set>
                                      <p:cBhvr>
                                        <p:cTn id="78" dur="1" fill="hold">
                                          <p:stCondLst>
                                            <p:cond delay="0"/>
                                          </p:stCondLst>
                                        </p:cTn>
                                        <p:tgtEl>
                                          <p:spTgt spid="23569"/>
                                        </p:tgtEl>
                                        <p:attrNameLst>
                                          <p:attrName>style.visibility</p:attrName>
                                        </p:attrNameLst>
                                      </p:cBhvr>
                                      <p:to>
                                        <p:strVal val="visible"/>
                                      </p:to>
                                    </p:set>
                                    <p:anim calcmode="lin" valueType="num">
                                      <p:cBhvr additive="base">
                                        <p:cTn id="79" dur="500" fill="hold"/>
                                        <p:tgtEl>
                                          <p:spTgt spid="23569"/>
                                        </p:tgtEl>
                                        <p:attrNameLst>
                                          <p:attrName>ppt_x</p:attrName>
                                        </p:attrNameLst>
                                      </p:cBhvr>
                                      <p:tavLst>
                                        <p:tav tm="0">
                                          <p:val>
                                            <p:strVal val="1+#ppt_w/2"/>
                                          </p:val>
                                        </p:tav>
                                        <p:tav tm="100000">
                                          <p:val>
                                            <p:strVal val="#ppt_x"/>
                                          </p:val>
                                        </p:tav>
                                      </p:tavLst>
                                    </p:anim>
                                    <p:anim calcmode="lin" valueType="num">
                                      <p:cBhvr additive="base">
                                        <p:cTn id="80" dur="500" fill="hold"/>
                                        <p:tgtEl>
                                          <p:spTgt spid="23569"/>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23566"/>
                                        </p:tgtEl>
                                        <p:attrNameLst>
                                          <p:attrName>style.visibility</p:attrName>
                                        </p:attrNameLst>
                                      </p:cBhvr>
                                      <p:to>
                                        <p:strVal val="visible"/>
                                      </p:to>
                                    </p:set>
                                    <p:anim calcmode="lin" valueType="num">
                                      <p:cBhvr additive="base">
                                        <p:cTn id="85" dur="500" fill="hold"/>
                                        <p:tgtEl>
                                          <p:spTgt spid="23566"/>
                                        </p:tgtEl>
                                        <p:attrNameLst>
                                          <p:attrName>ppt_x</p:attrName>
                                        </p:attrNameLst>
                                      </p:cBhvr>
                                      <p:tavLst>
                                        <p:tav tm="0">
                                          <p:val>
                                            <p:strVal val="0-#ppt_w/2"/>
                                          </p:val>
                                        </p:tav>
                                        <p:tav tm="100000">
                                          <p:val>
                                            <p:strVal val="#ppt_x"/>
                                          </p:val>
                                        </p:tav>
                                      </p:tavLst>
                                    </p:anim>
                                    <p:anim calcmode="lin" valueType="num">
                                      <p:cBhvr additive="base">
                                        <p:cTn id="86" dur="500" fill="hold"/>
                                        <p:tgtEl>
                                          <p:spTgt spid="235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utoUpdateAnimBg="0"/>
      <p:bldP spid="23558" grpId="0" autoUpdateAnimBg="0"/>
      <p:bldP spid="23559" grpId="0" autoUpdateAnimBg="0"/>
      <p:bldP spid="23560" grpId="0" autoUpdateAnimBg="0"/>
      <p:bldP spid="23561" grpId="0" animBg="1"/>
      <p:bldP spid="23562" grpId="0" animBg="1"/>
      <p:bldP spid="23563" grpId="0" animBg="1"/>
      <p:bldP spid="23564" grpId="0" animBg="1"/>
      <p:bldP spid="23566" grpId="0" autoUpdateAnimBg="0"/>
      <p:bldP spid="23567" grpId="0" autoUpdateAnimBg="0"/>
      <p:bldP spid="23568" grpId="0" autoUpdateAnimBg="0"/>
      <p:bldP spid="23569" grpId="0" animBg="1"/>
      <p:bldP spid="23570" grpId="0" animBg="1"/>
      <p:bldP spid="2357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457200"/>
            <a:ext cx="7696200" cy="628650"/>
          </a:xfrm>
        </p:spPr>
        <p:txBody>
          <a:bodyPr>
            <a:normAutofit fontScale="90000"/>
          </a:bodyPr>
          <a:lstStyle/>
          <a:p>
            <a:pPr eaLnBrk="1" hangingPunct="1"/>
            <a:r>
              <a:rPr lang="en-GB" sz="4000"/>
              <a:t>Entrance to </a:t>
            </a:r>
            <a:r>
              <a:rPr lang="en-GB" sz="4000">
                <a:solidFill>
                  <a:schemeClr val="tx1"/>
                </a:solidFill>
              </a:rPr>
              <a:t>Auschwitz</a:t>
            </a:r>
            <a:r>
              <a:rPr lang="en-GB" b="1"/>
              <a:t> </a:t>
            </a:r>
            <a:br>
              <a:rPr lang="en-GB" b="1"/>
            </a:br>
            <a:endParaRPr lang="en-GB" b="1"/>
          </a:p>
        </p:txBody>
      </p:sp>
      <p:pic>
        <p:nvPicPr>
          <p:cNvPr id="26627" name="Picture 3" descr="BirkEntrance"/>
          <p:cNvPicPr>
            <a:picLocks noChangeAspect="1" noChangeArrowheads="1"/>
          </p:cNvPicPr>
          <p:nvPr/>
        </p:nvPicPr>
        <p:blipFill>
          <a:blip r:embed="rId3"/>
          <a:srcRect/>
          <a:stretch>
            <a:fillRect/>
          </a:stretch>
        </p:blipFill>
        <p:spPr bwMode="auto">
          <a:xfrm>
            <a:off x="1219200" y="971550"/>
            <a:ext cx="6781800" cy="3444479"/>
          </a:xfrm>
          <a:prstGeom prst="rect">
            <a:avLst/>
          </a:prstGeom>
          <a:noFill/>
          <a:ln w="9525">
            <a:noFill/>
            <a:miter lim="800000"/>
            <a:headEnd/>
            <a:tailEnd/>
          </a:ln>
        </p:spPr>
      </p:pic>
      <p:sp>
        <p:nvSpPr>
          <p:cNvPr id="81924" name="Text Box 4"/>
          <p:cNvSpPr txBox="1">
            <a:spLocks noChangeArrowheads="1"/>
          </p:cNvSpPr>
          <p:nvPr/>
        </p:nvSpPr>
        <p:spPr bwMode="auto">
          <a:xfrm>
            <a:off x="685800" y="4572001"/>
            <a:ext cx="7848600" cy="369332"/>
          </a:xfrm>
          <a:prstGeom prst="rect">
            <a:avLst/>
          </a:prstGeom>
          <a:noFill/>
          <a:ln w="9525">
            <a:noFill/>
            <a:miter lim="800000"/>
            <a:headEnd/>
            <a:tailEnd/>
          </a:ln>
        </p:spPr>
        <p:txBody>
          <a:bodyPr>
            <a:prstTxWarp prst="textNoShape">
              <a:avLst/>
            </a:prstTxWarp>
            <a:spAutoFit/>
          </a:bodyPr>
          <a:lstStyle/>
          <a:p>
            <a:pPr algn="ctr">
              <a:spcBef>
                <a:spcPct val="50000"/>
              </a:spcBef>
            </a:pPr>
            <a:r>
              <a:rPr lang="en-GB"/>
              <a:t>Notice how it has been built to resemble a railway station</a:t>
            </a:r>
          </a:p>
        </p:txBody>
      </p:sp>
      <p:sp>
        <p:nvSpPr>
          <p:cNvPr id="5"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6"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ox(in)">
                                      <p:cBhvr>
                                        <p:cTn id="7"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914400" y="457200"/>
            <a:ext cx="7620000" cy="628650"/>
          </a:xfrm>
        </p:spPr>
        <p:txBody>
          <a:bodyPr>
            <a:noAutofit/>
          </a:bodyPr>
          <a:lstStyle/>
          <a:p>
            <a:pPr eaLnBrk="1" hangingPunct="1"/>
            <a:r>
              <a:rPr lang="en-GB" sz="2800" b="1" dirty="0">
                <a:latin typeface="Heiti TC Light"/>
                <a:cs typeface="Heiti TC Light"/>
              </a:rPr>
              <a:t>Auschwitz Orchestra</a:t>
            </a:r>
            <a:br>
              <a:rPr lang="en-GB" sz="2800" b="1" dirty="0">
                <a:latin typeface="Heiti TC Light"/>
                <a:cs typeface="Heiti TC Light"/>
              </a:rPr>
            </a:br>
            <a:endParaRPr lang="en-GB" sz="2800" b="1" dirty="0">
              <a:latin typeface="Heiti TC Light"/>
              <a:cs typeface="Heiti TC Light"/>
            </a:endParaRPr>
          </a:p>
        </p:txBody>
      </p:sp>
      <p:pic>
        <p:nvPicPr>
          <p:cNvPr id="24579" name="Picture 3" descr="auschwitz_orch"/>
          <p:cNvPicPr>
            <a:picLocks noChangeAspect="1" noChangeArrowheads="1"/>
          </p:cNvPicPr>
          <p:nvPr/>
        </p:nvPicPr>
        <p:blipFill>
          <a:blip r:embed="rId3"/>
          <a:srcRect/>
          <a:stretch>
            <a:fillRect/>
          </a:stretch>
        </p:blipFill>
        <p:spPr bwMode="auto">
          <a:xfrm>
            <a:off x="1219200" y="914400"/>
            <a:ext cx="4648200" cy="3634979"/>
          </a:xfrm>
          <a:prstGeom prst="rect">
            <a:avLst/>
          </a:prstGeom>
          <a:noFill/>
          <a:ln w="9525">
            <a:noFill/>
            <a:miter lim="800000"/>
            <a:headEnd/>
            <a:tailEnd/>
          </a:ln>
        </p:spPr>
      </p:pic>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ox(out)">
                                      <p:cBhvr>
                                        <p:cTn id="7"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5" descr="barracks"/>
          <p:cNvPicPr>
            <a:picLocks noChangeAspect="1" noChangeArrowheads="1"/>
          </p:cNvPicPr>
          <p:nvPr/>
        </p:nvPicPr>
        <p:blipFill>
          <a:blip r:embed="rId2"/>
          <a:srcRect/>
          <a:stretch>
            <a:fillRect/>
          </a:stretch>
        </p:blipFill>
        <p:spPr bwMode="auto">
          <a:xfrm>
            <a:off x="1371600" y="548250"/>
            <a:ext cx="6477000" cy="4003509"/>
          </a:xfrm>
          <a:prstGeom prst="rect">
            <a:avLst/>
          </a:prstGeom>
          <a:noFill/>
          <a:ln w="9525">
            <a:noFill/>
            <a:miter lim="800000"/>
            <a:headEnd/>
            <a:tailEnd/>
          </a:ln>
        </p:spPr>
      </p:pic>
      <p:sp>
        <p:nvSpPr>
          <p:cNvPr id="86019" name="Text Box 6"/>
          <p:cNvSpPr txBox="1">
            <a:spLocks noChangeArrowheads="1"/>
          </p:cNvSpPr>
          <p:nvPr/>
        </p:nvSpPr>
        <p:spPr bwMode="auto">
          <a:xfrm>
            <a:off x="533400" y="4629150"/>
            <a:ext cx="8077200" cy="369332"/>
          </a:xfrm>
          <a:prstGeom prst="rect">
            <a:avLst/>
          </a:prstGeom>
          <a:noFill/>
          <a:ln w="12700" cap="sq">
            <a:noFill/>
            <a:miter lim="800000"/>
            <a:headEnd type="none" w="sm" len="sm"/>
            <a:tailEnd type="none" w="sm" len="sm"/>
          </a:ln>
        </p:spPr>
        <p:txBody>
          <a:bodyPr>
            <a:prstTxWarp prst="textNoShape">
              <a:avLst/>
            </a:prstTxWarp>
            <a:spAutoFit/>
          </a:bodyPr>
          <a:lstStyle/>
          <a:p>
            <a:pPr algn="ctr">
              <a:spcBef>
                <a:spcPct val="50000"/>
              </a:spcBef>
            </a:pPr>
            <a:r>
              <a:rPr lang="en-US" b="0"/>
              <a:t>Barracks at Auschwitz </a:t>
            </a:r>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p:txBody>
          <a:bodyPr/>
          <a:lstStyle/>
          <a:p>
            <a:pPr eaLnBrk="1" hangingPunct="1"/>
            <a:r>
              <a:rPr lang="en-US"/>
              <a:t>Extermination (Genocide)</a:t>
            </a:r>
          </a:p>
        </p:txBody>
      </p:sp>
      <p:sp>
        <p:nvSpPr>
          <p:cNvPr id="87043" name="Rectangle 3"/>
          <p:cNvSpPr>
            <a:spLocks noGrp="1" noChangeArrowheads="1"/>
          </p:cNvSpPr>
          <p:nvPr>
            <p:ph type="body" sz="half" idx="1"/>
          </p:nvPr>
        </p:nvSpPr>
        <p:spPr/>
        <p:txBody>
          <a:bodyPr/>
          <a:lstStyle/>
          <a:p>
            <a:pPr eaLnBrk="1" hangingPunct="1">
              <a:buFont typeface="Wingdings" pitchFamily="4" charset="2"/>
              <a:buNone/>
            </a:pPr>
            <a:endParaRPr lang="en-US" sz="2800"/>
          </a:p>
          <a:p>
            <a:pPr algn="just" eaLnBrk="1" hangingPunct="1"/>
            <a:endParaRPr lang="en-US" sz="2800"/>
          </a:p>
          <a:p>
            <a:pPr algn="just" eaLnBrk="1" hangingPunct="1">
              <a:buFont typeface="Wingdings" pitchFamily="4" charset="2"/>
              <a:buNone/>
            </a:pPr>
            <a:endParaRPr lang="en-US" sz="3600"/>
          </a:p>
        </p:txBody>
      </p:sp>
      <p:sp>
        <p:nvSpPr>
          <p:cNvPr id="87044" name="Text Box 5"/>
          <p:cNvSpPr txBox="1">
            <a:spLocks noChangeArrowheads="1"/>
          </p:cNvSpPr>
          <p:nvPr/>
        </p:nvSpPr>
        <p:spPr bwMode="auto">
          <a:xfrm>
            <a:off x="4876800" y="4171950"/>
            <a:ext cx="3657600" cy="646331"/>
          </a:xfrm>
          <a:prstGeom prst="rect">
            <a:avLst/>
          </a:prstGeom>
          <a:noFill/>
          <a:ln w="9525">
            <a:noFill/>
            <a:miter lim="800000"/>
            <a:headEnd/>
            <a:tailEnd/>
          </a:ln>
        </p:spPr>
        <p:txBody>
          <a:bodyPr>
            <a:prstTxWarp prst="textNoShape">
              <a:avLst/>
            </a:prstTxWarp>
            <a:spAutoFit/>
          </a:bodyPr>
          <a:lstStyle/>
          <a:p>
            <a:pPr algn="ctr"/>
            <a:r>
              <a:rPr lang="en-US">
                <a:latin typeface="Garamond" pitchFamily="18" charset="0"/>
              </a:rPr>
              <a:t>Roma (Gypsies) in a Nazi death camp</a:t>
            </a:r>
          </a:p>
        </p:txBody>
      </p:sp>
      <p:sp>
        <p:nvSpPr>
          <p:cNvPr id="87045" name="Text Box 6"/>
          <p:cNvSpPr txBox="1">
            <a:spLocks noChangeArrowheads="1"/>
          </p:cNvSpPr>
          <p:nvPr/>
        </p:nvSpPr>
        <p:spPr bwMode="auto">
          <a:xfrm>
            <a:off x="990600" y="971550"/>
            <a:ext cx="3276600" cy="5262980"/>
          </a:xfrm>
          <a:prstGeom prst="rect">
            <a:avLst/>
          </a:prstGeom>
          <a:noFill/>
          <a:ln w="9525">
            <a:noFill/>
            <a:miter lim="800000"/>
            <a:headEnd/>
            <a:tailEnd/>
          </a:ln>
        </p:spPr>
        <p:txBody>
          <a:bodyPr>
            <a:prstTxWarp prst="textNoShape">
              <a:avLst/>
            </a:prstTxWarp>
            <a:spAutoFit/>
          </a:bodyPr>
          <a:lstStyle/>
          <a:p>
            <a:pPr>
              <a:spcBef>
                <a:spcPct val="50000"/>
              </a:spcBef>
              <a:buFontTx/>
              <a:buChar char="•"/>
            </a:pPr>
            <a:r>
              <a:rPr lang="en-US" sz="2800">
                <a:latin typeface="Garamond" pitchFamily="18" charset="0"/>
              </a:rPr>
              <a:t>The killing is “extermination” to the killers because they do not believe the victims are fully human.  They are “cleansing” the society of impurities, disease, animals, vermin, “cockroaches,” or enemies.</a:t>
            </a:r>
          </a:p>
        </p:txBody>
      </p:sp>
      <p:pic>
        <p:nvPicPr>
          <p:cNvPr id="87046" name="Picture 8" descr="gypseys in belzec"/>
          <p:cNvPicPr>
            <a:picLocks noGrp="1" noChangeAspect="1" noChangeArrowheads="1"/>
          </p:cNvPicPr>
          <p:nvPr>
            <p:ph sz="half" idx="2"/>
          </p:nvPr>
        </p:nvPicPr>
        <p:blipFill>
          <a:blip r:embed="rId3"/>
          <a:srcRect/>
          <a:stretch>
            <a:fillRect/>
          </a:stretch>
        </p:blipFill>
        <p:spPr>
          <a:xfrm>
            <a:off x="4572000" y="1821657"/>
            <a:ext cx="3200400" cy="2151460"/>
          </a:xfrm>
          <a:noFill/>
        </p:spPr>
      </p:pic>
      <p:sp>
        <p:nvSpPr>
          <p:cNvPr id="7"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8"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6" descr="prisoners at Dachau"/>
          <p:cNvPicPr>
            <a:picLocks noChangeAspect="1" noChangeArrowheads="1"/>
          </p:cNvPicPr>
          <p:nvPr/>
        </p:nvPicPr>
        <p:blipFill>
          <a:blip r:embed="rId2"/>
          <a:srcRect/>
          <a:stretch>
            <a:fillRect/>
          </a:stretch>
        </p:blipFill>
        <p:spPr bwMode="auto">
          <a:xfrm>
            <a:off x="2133600" y="428892"/>
            <a:ext cx="4419600" cy="4085958"/>
          </a:xfrm>
          <a:prstGeom prst="rect">
            <a:avLst/>
          </a:prstGeom>
          <a:noFill/>
          <a:ln w="9525">
            <a:noFill/>
            <a:miter lim="800000"/>
            <a:headEnd/>
            <a:tailEnd/>
          </a:ln>
        </p:spPr>
      </p:pic>
      <p:sp>
        <p:nvSpPr>
          <p:cNvPr id="89091" name="Text Box 7"/>
          <p:cNvSpPr txBox="1">
            <a:spLocks noChangeArrowheads="1"/>
          </p:cNvSpPr>
          <p:nvPr/>
        </p:nvSpPr>
        <p:spPr bwMode="auto">
          <a:xfrm>
            <a:off x="1676400" y="4572000"/>
            <a:ext cx="5715000" cy="400110"/>
          </a:xfrm>
          <a:prstGeom prst="rect">
            <a:avLst/>
          </a:prstGeom>
          <a:noFill/>
          <a:ln w="12700" cap="sq">
            <a:noFill/>
            <a:miter lim="800000"/>
            <a:headEnd type="none" w="sm" len="sm"/>
            <a:tailEnd type="none" w="sm" len="sm"/>
          </a:ln>
        </p:spPr>
        <p:txBody>
          <a:bodyPr>
            <a:prstTxWarp prst="textNoShape">
              <a:avLst/>
            </a:prstTxWarp>
            <a:spAutoFit/>
          </a:bodyPr>
          <a:lstStyle/>
          <a:p>
            <a:pPr algn="ctr">
              <a:spcBef>
                <a:spcPct val="50000"/>
              </a:spcBef>
            </a:pPr>
            <a:r>
              <a:rPr lang="en-US" b="0"/>
              <a:t>Prisoners at Dachau</a:t>
            </a:r>
            <a:r>
              <a:rPr lang="en-US" sz="2000" b="0"/>
              <a:t> </a:t>
            </a:r>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Grp="1" noChangeArrowheads="1"/>
          </p:cNvSpPr>
          <p:nvPr>
            <p:ph type="title"/>
          </p:nvPr>
        </p:nvSpPr>
        <p:spPr/>
        <p:txBody>
          <a:bodyPr/>
          <a:lstStyle/>
          <a:p>
            <a:r>
              <a:rPr lang="en-US"/>
              <a:t>Life in a Concentration Camp</a:t>
            </a:r>
          </a:p>
        </p:txBody>
      </p:sp>
      <p:sp>
        <p:nvSpPr>
          <p:cNvPr id="66563" name="Rectangle 5"/>
          <p:cNvSpPr>
            <a:spLocks noGrp="1" noChangeArrowheads="1"/>
          </p:cNvSpPr>
          <p:nvPr>
            <p:ph type="body" sz="half" idx="1"/>
          </p:nvPr>
        </p:nvSpPr>
        <p:spPr>
          <a:xfrm>
            <a:off x="457200" y="1428750"/>
            <a:ext cx="4495800" cy="3429000"/>
          </a:xfrm>
        </p:spPr>
        <p:txBody>
          <a:bodyPr>
            <a:normAutofit fontScale="92500" lnSpcReduction="20000"/>
          </a:bodyPr>
          <a:lstStyle/>
          <a:p>
            <a:r>
              <a:rPr lang="en-US" sz="2400"/>
              <a:t>A prisoner in Dachau is forced to stand without moving for endless hours as a punishment. He is wearing a triangle patch identification on his chest. </a:t>
            </a:r>
          </a:p>
          <a:p>
            <a:r>
              <a:rPr lang="en-US" sz="2400"/>
              <a:t>A chart of prisoner triangle identification markings used in Nazi concentration camps which allowed the guards to easily see which type of prisoner any individual was. </a:t>
            </a:r>
          </a:p>
        </p:txBody>
      </p:sp>
      <p:pic>
        <p:nvPicPr>
          <p:cNvPr id="90116" name="Picture 8" descr="dach-pris"/>
          <p:cNvPicPr>
            <a:picLocks noChangeAspect="1" noChangeArrowheads="1"/>
          </p:cNvPicPr>
          <p:nvPr/>
        </p:nvPicPr>
        <p:blipFill>
          <a:blip r:embed="rId2"/>
          <a:srcRect/>
          <a:stretch>
            <a:fillRect/>
          </a:stretch>
        </p:blipFill>
        <p:spPr bwMode="auto">
          <a:xfrm>
            <a:off x="5334001" y="1543050"/>
            <a:ext cx="2438399" cy="3396854"/>
          </a:xfrm>
          <a:prstGeom prst="rect">
            <a:avLst/>
          </a:prstGeom>
          <a:noFill/>
          <a:ln w="9525">
            <a:noFill/>
            <a:miter lim="800000"/>
            <a:headEnd/>
            <a:tailEnd/>
          </a:ln>
        </p:spPr>
      </p:pic>
      <p:sp>
        <p:nvSpPr>
          <p:cNvPr id="5"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6"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6563">
                                            <p:txEl>
                                              <p:pRg st="1" end="1"/>
                                            </p:txEl>
                                          </p:spTgt>
                                        </p:tgtEl>
                                        <p:attrNameLst>
                                          <p:attrName>style.visibility</p:attrName>
                                        </p:attrNameLst>
                                      </p:cBhvr>
                                      <p:to>
                                        <p:strVal val="visible"/>
                                      </p:to>
                                    </p:set>
                                    <p:anim calcmode="lin" valueType="num">
                                      <p:cBhvr additive="base">
                                        <p:cTn id="7" dur="5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09600" y="438150"/>
            <a:ext cx="7772400" cy="457200"/>
          </a:xfrm>
        </p:spPr>
        <p:txBody>
          <a:bodyPr>
            <a:noAutofit/>
          </a:bodyPr>
          <a:lstStyle/>
          <a:p>
            <a:pPr eaLnBrk="1" hangingPunct="1"/>
            <a:r>
              <a:rPr lang="en-GB" sz="2800" dirty="0" smtClean="0">
                <a:latin typeface="Heiti TC Light"/>
                <a:cs typeface="Heiti TC Light"/>
              </a:rPr>
              <a:t>Gas </a:t>
            </a:r>
            <a:r>
              <a:rPr lang="en-GB" sz="2800" dirty="0">
                <a:latin typeface="Heiti TC Light"/>
                <a:cs typeface="Heiti TC Light"/>
              </a:rPr>
              <a:t>Chambers</a:t>
            </a:r>
          </a:p>
        </p:txBody>
      </p:sp>
      <p:sp>
        <p:nvSpPr>
          <p:cNvPr id="30724" name="Rectangle 4"/>
          <p:cNvSpPr>
            <a:spLocks noGrp="1" noChangeArrowheads="1"/>
          </p:cNvSpPr>
          <p:nvPr>
            <p:ph type="body" sz="half" idx="2"/>
          </p:nvPr>
        </p:nvSpPr>
        <p:spPr>
          <a:xfrm>
            <a:off x="304800" y="3638550"/>
            <a:ext cx="8534400" cy="3086100"/>
          </a:xfrm>
        </p:spPr>
        <p:txBody>
          <a:bodyPr>
            <a:normAutofit/>
          </a:bodyPr>
          <a:lstStyle/>
          <a:p>
            <a:pPr eaLnBrk="1" hangingPunct="1">
              <a:lnSpc>
                <a:spcPct val="90000"/>
              </a:lnSpc>
            </a:pPr>
            <a:r>
              <a:rPr lang="en-GB" sz="1600" dirty="0">
                <a:latin typeface="Heiti TC Light"/>
                <a:cs typeface="Heiti TC Light"/>
              </a:rPr>
              <a:t>The Nazis would force large groups of prisoners into small cement rooms and drop canisters of </a:t>
            </a:r>
            <a:r>
              <a:rPr lang="en-GB" sz="1600" dirty="0" err="1">
                <a:latin typeface="Heiti TC Light"/>
                <a:cs typeface="Heiti TC Light"/>
              </a:rPr>
              <a:t>Zyklon</a:t>
            </a:r>
            <a:r>
              <a:rPr lang="en-GB" sz="1600" dirty="0">
                <a:latin typeface="Heiti TC Light"/>
                <a:cs typeface="Heiti TC Light"/>
              </a:rPr>
              <a:t> B, or prussic acid, in its crystal form through small holes in the roof. </a:t>
            </a:r>
          </a:p>
          <a:p>
            <a:pPr eaLnBrk="1" hangingPunct="1">
              <a:lnSpc>
                <a:spcPct val="90000"/>
              </a:lnSpc>
            </a:pPr>
            <a:r>
              <a:rPr lang="en-GB" sz="1600" dirty="0">
                <a:latin typeface="Heiti TC Light"/>
                <a:cs typeface="Heiti TC Light"/>
              </a:rPr>
              <a:t>These gas chambers were sometimes disguised as showers or bathing houses.</a:t>
            </a:r>
          </a:p>
        </p:txBody>
      </p:sp>
      <p:pic>
        <p:nvPicPr>
          <p:cNvPr id="30727" name="Picture 7" descr="gas_chamber"/>
          <p:cNvPicPr>
            <a:picLocks noGrp="1" noChangeAspect="1" noChangeArrowheads="1"/>
          </p:cNvPicPr>
          <p:nvPr>
            <p:ph type="clipArt" sz="half" idx="1"/>
          </p:nvPr>
        </p:nvPicPr>
        <p:blipFill>
          <a:blip r:embed="rId3"/>
          <a:srcRect/>
          <a:stretch>
            <a:fillRect/>
          </a:stretch>
        </p:blipFill>
        <p:spPr>
          <a:xfrm>
            <a:off x="304800" y="952500"/>
            <a:ext cx="3300506" cy="2686050"/>
          </a:xfrm>
          <a:noFill/>
        </p:spPr>
      </p:pic>
      <p:sp>
        <p:nvSpPr>
          <p:cNvPr id="6"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7"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pic>
        <p:nvPicPr>
          <p:cNvPr id="8" name="Picture 5" descr="H:\Z2.gif"/>
          <p:cNvPicPr>
            <a:picLocks noChangeAspect="1" noChangeArrowheads="1"/>
          </p:cNvPicPr>
          <p:nvPr/>
        </p:nvPicPr>
        <p:blipFill>
          <a:blip r:embed="rId4"/>
          <a:srcRect/>
          <a:stretch>
            <a:fillRect/>
          </a:stretch>
        </p:blipFill>
        <p:spPr bwMode="auto">
          <a:xfrm>
            <a:off x="5181600" y="1733550"/>
            <a:ext cx="2438400" cy="1714500"/>
          </a:xfrm>
          <a:prstGeom prst="rect">
            <a:avLst/>
          </a:prstGeom>
          <a:noFill/>
          <a:ln w="9525">
            <a:noFill/>
            <a:miter lim="800000"/>
            <a:headEnd/>
            <a:tailEnd/>
          </a:ln>
        </p:spPr>
      </p:pic>
      <p:sp>
        <p:nvSpPr>
          <p:cNvPr id="9" name="Text Box 3"/>
          <p:cNvSpPr txBox="1">
            <a:spLocks noChangeArrowheads="1"/>
          </p:cNvSpPr>
          <p:nvPr/>
        </p:nvSpPr>
        <p:spPr bwMode="auto">
          <a:xfrm>
            <a:off x="4114800" y="1123950"/>
            <a:ext cx="4724400" cy="523220"/>
          </a:xfrm>
          <a:prstGeom prst="rect">
            <a:avLst/>
          </a:prstGeom>
          <a:noFill/>
          <a:ln w="9525">
            <a:noFill/>
            <a:miter lim="800000"/>
            <a:headEnd/>
            <a:tailEnd/>
          </a:ln>
          <a:effectLst/>
        </p:spPr>
        <p:txBody>
          <a:bodyPr wrap="square">
            <a:prstTxWarp prst="textNoShape">
              <a:avLst/>
            </a:prstTxWarp>
            <a:spAutoFit/>
          </a:bodyPr>
          <a:lstStyle/>
          <a:p>
            <a:pPr algn="ctr"/>
            <a:r>
              <a:rPr lang="en-US" sz="1400" dirty="0">
                <a:solidFill>
                  <a:srgbClr val="000000"/>
                </a:solidFill>
                <a:latin typeface="Heiti TC Light"/>
                <a:cs typeface="Heiti TC Light"/>
              </a:rPr>
              <a:t>GAS USED TO KILL VERMIN.  IT WAS INEXPENSIVE COMPARED TO GAS.  DROPPED FROM CEILINGS</a:t>
            </a:r>
            <a:endParaRPr lang="en-US" sz="1400" b="0" dirty="0">
              <a:solidFill>
                <a:srgbClr val="000000"/>
              </a:solidFill>
              <a:latin typeface="Heiti TC Light"/>
              <a:cs typeface="Heiti TC Ligh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0727"/>
                                        </p:tgtEl>
                                        <p:attrNameLst>
                                          <p:attrName>style.visibility</p:attrName>
                                        </p:attrNameLst>
                                      </p:cBhvr>
                                      <p:to>
                                        <p:strVal val="visible"/>
                                      </p:to>
                                    </p:set>
                                    <p:animEffect transition="in" filter="box(in)">
                                      <p:cBhvr>
                                        <p:cTn id="7" dur="500"/>
                                        <p:tgtEl>
                                          <p:spTgt spid="307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0724">
                                            <p:txEl>
                                              <p:pRg st="0" end="0"/>
                                            </p:txEl>
                                          </p:spTgt>
                                        </p:tgtEl>
                                        <p:attrNameLst>
                                          <p:attrName>style.visibility</p:attrName>
                                        </p:attrNameLst>
                                      </p:cBhvr>
                                      <p:to>
                                        <p:strVal val="visible"/>
                                      </p:to>
                                    </p:set>
                                    <p:anim calcmode="lin" valueType="num">
                                      <p:cBhvr additive="base">
                                        <p:cTn id="12" dur="500" fill="hold"/>
                                        <p:tgtEl>
                                          <p:spTgt spid="30724">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07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0724">
                                            <p:txEl>
                                              <p:pRg st="1" end="1"/>
                                            </p:txEl>
                                          </p:spTgt>
                                        </p:tgtEl>
                                        <p:attrNameLst>
                                          <p:attrName>style.visibility</p:attrName>
                                        </p:attrNameLst>
                                      </p:cBhvr>
                                      <p:to>
                                        <p:strVal val="visible"/>
                                      </p:to>
                                    </p:set>
                                    <p:anim calcmode="lin" valueType="num">
                                      <p:cBhvr additive="base">
                                        <p:cTn id="18" dur="500" fill="hold"/>
                                        <p:tgtEl>
                                          <p:spTgt spid="30724">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07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0724">
                                            <p:txEl>
                                              <p:pRg st="1" end="1"/>
                                            </p:txEl>
                                          </p:spTgt>
                                        </p:tgtEl>
                                        <p:attrNameLst>
                                          <p:attrName>style.visibility</p:attrName>
                                        </p:attrNameLst>
                                      </p:cBhvr>
                                      <p:to>
                                        <p:strVal val="visible"/>
                                      </p:to>
                                    </p:set>
                                    <p:anim calcmode="lin" valueType="num">
                                      <p:cBhvr additive="base">
                                        <p:cTn id="24" dur="500" fill="hold"/>
                                        <p:tgtEl>
                                          <p:spTgt spid="3072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07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autoUpdateAnimBg="0"/>
      <p:bldP spid="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457200" y="361950"/>
            <a:ext cx="8229600" cy="476250"/>
          </a:xfrm>
        </p:spPr>
        <p:txBody>
          <a:bodyPr>
            <a:normAutofit fontScale="90000"/>
          </a:bodyPr>
          <a:lstStyle/>
          <a:p>
            <a:pPr eaLnBrk="1" hangingPunct="1"/>
            <a:r>
              <a:rPr lang="en-US" sz="3000" dirty="0">
                <a:latin typeface="Heiti TC Light"/>
                <a:cs typeface="Heiti TC Light"/>
              </a:rPr>
              <a:t>Stage 1: Classification</a:t>
            </a:r>
          </a:p>
        </p:txBody>
      </p:sp>
      <p:sp>
        <p:nvSpPr>
          <p:cNvPr id="11267" name="Rectangle 3"/>
          <p:cNvSpPr>
            <a:spLocks noGrp="1" noChangeArrowheads="1"/>
          </p:cNvSpPr>
          <p:nvPr>
            <p:ph type="body" idx="1"/>
          </p:nvPr>
        </p:nvSpPr>
        <p:spPr>
          <a:xfrm>
            <a:off x="304800" y="819150"/>
            <a:ext cx="8458200" cy="2057399"/>
          </a:xfrm>
        </p:spPr>
        <p:txBody>
          <a:bodyPr>
            <a:normAutofit/>
          </a:bodyPr>
          <a:lstStyle/>
          <a:p>
            <a:pPr eaLnBrk="1" hangingPunct="1">
              <a:lnSpc>
                <a:spcPct val="90000"/>
              </a:lnSpc>
            </a:pPr>
            <a:r>
              <a:rPr lang="en-US" sz="1600" b="1" dirty="0">
                <a:latin typeface="Heiti TC Light"/>
                <a:cs typeface="Heiti TC Light"/>
              </a:rPr>
              <a:t>“Us versus them”</a:t>
            </a:r>
          </a:p>
          <a:p>
            <a:pPr eaLnBrk="1" hangingPunct="1">
              <a:lnSpc>
                <a:spcPct val="90000"/>
              </a:lnSpc>
              <a:buFont typeface="Wingdings" pitchFamily="4" charset="2"/>
              <a:buNone/>
            </a:pPr>
            <a:endParaRPr lang="en-US" sz="1600" b="1" dirty="0">
              <a:latin typeface="Heiti TC Light"/>
              <a:cs typeface="Heiti TC Light"/>
            </a:endParaRPr>
          </a:p>
          <a:p>
            <a:pPr eaLnBrk="1" hangingPunct="1">
              <a:lnSpc>
                <a:spcPct val="90000"/>
              </a:lnSpc>
            </a:pPr>
            <a:r>
              <a:rPr lang="en-US" sz="1600" b="1" dirty="0">
                <a:latin typeface="Heiti TC Light"/>
                <a:cs typeface="Heiti TC Light"/>
              </a:rPr>
              <a:t>Distinguish by nationality, ethnicity, race, or religion. All societies have classifications… groups with identifying features. </a:t>
            </a:r>
          </a:p>
          <a:p>
            <a:pPr eaLnBrk="1" hangingPunct="1">
              <a:lnSpc>
                <a:spcPct val="90000"/>
              </a:lnSpc>
              <a:buFont typeface="Wingdings" pitchFamily="4" charset="2"/>
              <a:buNone/>
            </a:pPr>
            <a:endParaRPr lang="en-US" sz="1600" b="1" dirty="0">
              <a:latin typeface="Heiti TC Light"/>
              <a:cs typeface="Heiti TC Light"/>
            </a:endParaRPr>
          </a:p>
          <a:p>
            <a:pPr eaLnBrk="1" hangingPunct="1">
              <a:lnSpc>
                <a:spcPct val="90000"/>
              </a:lnSpc>
            </a:pPr>
            <a:r>
              <a:rPr lang="en-US" sz="1600" b="1" dirty="0">
                <a:latin typeface="Heiti TC Light"/>
                <a:cs typeface="Heiti TC Light"/>
              </a:rPr>
              <a:t>Classification is a primary method of dividing society and creating a power struggle between groups.</a:t>
            </a:r>
            <a:r>
              <a:rPr lang="en-US" sz="2200" dirty="0">
                <a:latin typeface="Heiti TC Light"/>
                <a:cs typeface="Heiti TC Light"/>
              </a:rPr>
              <a:t> </a:t>
            </a:r>
          </a:p>
          <a:p>
            <a:pPr eaLnBrk="1" hangingPunct="1">
              <a:lnSpc>
                <a:spcPct val="90000"/>
              </a:lnSpc>
              <a:buFont typeface="Wingdings" pitchFamily="4" charset="2"/>
              <a:buNone/>
            </a:pPr>
            <a:endParaRPr lang="en-US" sz="2200" dirty="0">
              <a:latin typeface="Heiti TC Light"/>
              <a:cs typeface="Heiti TC Light"/>
            </a:endParaRPr>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6"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CLASSIFICATION</a:t>
            </a:r>
            <a:endParaRPr lang="en-US" sz="2000" dirty="0">
              <a:solidFill>
                <a:srgbClr val="000000"/>
              </a:solidFill>
              <a:latin typeface="Heiti SC Medium"/>
              <a:cs typeface="Heiti SC Medium"/>
            </a:endParaRPr>
          </a:p>
        </p:txBody>
      </p:sp>
      <p:sp>
        <p:nvSpPr>
          <p:cNvPr id="7" name="Rectangle 2"/>
          <p:cNvSpPr txBox="1">
            <a:spLocks noChangeArrowheads="1"/>
          </p:cNvSpPr>
          <p:nvPr/>
        </p:nvSpPr>
        <p:spPr>
          <a:xfrm>
            <a:off x="304800" y="3048000"/>
            <a:ext cx="5410200" cy="438150"/>
          </a:xfrm>
          <a:prstGeom prst="rect">
            <a:avLst/>
          </a:prstGeom>
        </p:spPr>
        <p:txBody>
          <a:bodyPr vert="horz" lIns="91440" tIns="45720" rIns="91440" bIns="45720" rtlCol="0" anchor="ctr">
            <a:normAutofit fontScale="900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Heiti TC Light"/>
                <a:ea typeface="+mj-ea"/>
                <a:cs typeface="Heiti TC Light"/>
              </a:rPr>
              <a:t>Physical Measurements</a:t>
            </a:r>
            <a:endParaRPr kumimoji="0" lang="en-US" sz="2800" b="0" i="0" u="none" strike="noStrike" kern="1200" cap="none" spc="0" normalizeH="0" baseline="0" noProof="0" dirty="0">
              <a:ln>
                <a:noFill/>
              </a:ln>
              <a:solidFill>
                <a:schemeClr val="tx1"/>
              </a:solidFill>
              <a:effectLst/>
              <a:uLnTx/>
              <a:uFillTx/>
              <a:latin typeface="Heiti TC Light"/>
              <a:ea typeface="+mj-ea"/>
              <a:cs typeface="Heiti TC Light"/>
            </a:endParaRPr>
          </a:p>
        </p:txBody>
      </p:sp>
      <p:sp>
        <p:nvSpPr>
          <p:cNvPr id="8" name="Rectangle 3"/>
          <p:cNvSpPr txBox="1">
            <a:spLocks noChangeArrowheads="1"/>
          </p:cNvSpPr>
          <p:nvPr/>
        </p:nvSpPr>
        <p:spPr>
          <a:xfrm>
            <a:off x="304800" y="3486150"/>
            <a:ext cx="5562600" cy="11430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smtClean="0">
                <a:ln>
                  <a:noFill/>
                </a:ln>
                <a:solidFill>
                  <a:schemeClr val="tx1"/>
                </a:solidFill>
                <a:effectLst/>
                <a:uLnTx/>
                <a:uFillTx/>
                <a:latin typeface="Heiti TC Light"/>
                <a:ea typeface="+mn-ea"/>
                <a:cs typeface="Heiti TC Light"/>
              </a:rPr>
              <a:t>The Nazi Bureau for Enlightenment on Population Policy and Racial Welfare recommended the classification of Aryans and non-Aryans on the basis of measurements of the skull and other physical features. </a:t>
            </a:r>
            <a:endParaRPr kumimoji="0" lang="en-US" sz="1600" b="0" i="0" u="none" strike="noStrike" kern="1200" cap="none" spc="0" normalizeH="0" baseline="0" noProof="0" dirty="0">
              <a:ln>
                <a:noFill/>
              </a:ln>
              <a:solidFill>
                <a:schemeClr val="tx1"/>
              </a:solidFill>
              <a:effectLst/>
              <a:uLnTx/>
              <a:uFillTx/>
              <a:latin typeface="Heiti TC Light"/>
              <a:ea typeface="+mn-ea"/>
              <a:cs typeface="Heiti TC Light"/>
            </a:endParaRPr>
          </a:p>
        </p:txBody>
      </p:sp>
      <p:pic>
        <p:nvPicPr>
          <p:cNvPr id="9" name="Picture 5" descr="eugenics"/>
          <p:cNvPicPr>
            <a:picLocks noChangeAspect="1" noChangeArrowheads="1"/>
          </p:cNvPicPr>
          <p:nvPr/>
        </p:nvPicPr>
        <p:blipFill>
          <a:blip r:embed="rId3">
            <a:lum bright="24000"/>
          </a:blip>
          <a:srcRect l="10001" t="12547" r="10001" b="5003"/>
          <a:stretch>
            <a:fillRect/>
          </a:stretch>
        </p:blipFill>
        <p:spPr>
          <a:xfrm>
            <a:off x="6172200" y="2819400"/>
            <a:ext cx="2209800" cy="188595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1" y="4296965"/>
            <a:ext cx="4202114" cy="332186"/>
          </a:xfrm>
        </p:spPr>
        <p:txBody>
          <a:bodyPr>
            <a:normAutofit/>
          </a:bodyPr>
          <a:lstStyle/>
          <a:p>
            <a:pPr eaLnBrk="1" hangingPunct="1"/>
            <a:r>
              <a:rPr lang="en-GB" sz="1400" dirty="0">
                <a:latin typeface="Heiti TC Light"/>
                <a:cs typeface="Heiti TC Light"/>
              </a:rPr>
              <a:t>Dead bodies waiting</a:t>
            </a:r>
            <a:r>
              <a:rPr lang="en-GB" sz="1400" dirty="0" smtClean="0">
                <a:latin typeface="Heiti TC Light"/>
                <a:cs typeface="Heiti TC Light"/>
              </a:rPr>
              <a:t> for cremation</a:t>
            </a:r>
            <a:endParaRPr lang="en-GB" sz="1400" dirty="0">
              <a:latin typeface="Heiti TC Light"/>
              <a:cs typeface="Heiti TC Light"/>
            </a:endParaRPr>
          </a:p>
        </p:txBody>
      </p:sp>
      <p:pic>
        <p:nvPicPr>
          <p:cNvPr id="34819" name="Picture 3" descr="MAUTHAUS"/>
          <p:cNvPicPr>
            <a:picLocks noChangeAspect="1" noChangeArrowheads="1"/>
          </p:cNvPicPr>
          <p:nvPr/>
        </p:nvPicPr>
        <p:blipFill>
          <a:blip r:embed="rId3"/>
          <a:srcRect/>
          <a:stretch>
            <a:fillRect/>
          </a:stretch>
        </p:blipFill>
        <p:spPr bwMode="auto">
          <a:xfrm>
            <a:off x="381000" y="971550"/>
            <a:ext cx="4202113" cy="3350236"/>
          </a:xfrm>
          <a:prstGeom prst="rect">
            <a:avLst/>
          </a:prstGeom>
          <a:noFill/>
          <a:ln w="9525">
            <a:noFill/>
            <a:miter lim="800000"/>
            <a:headEnd/>
            <a:tailEnd/>
          </a:ln>
        </p:spPr>
      </p:pic>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pic>
        <p:nvPicPr>
          <p:cNvPr id="6" name="Picture 3" descr="ShoeHeap"/>
          <p:cNvPicPr>
            <a:picLocks noChangeAspect="1" noChangeArrowheads="1"/>
          </p:cNvPicPr>
          <p:nvPr/>
        </p:nvPicPr>
        <p:blipFill>
          <a:blip r:embed="rId4"/>
          <a:srcRect/>
          <a:stretch>
            <a:fillRect/>
          </a:stretch>
        </p:blipFill>
        <p:spPr bwMode="auto">
          <a:xfrm>
            <a:off x="4800601" y="1047750"/>
            <a:ext cx="3962399" cy="2819833"/>
          </a:xfrm>
          <a:prstGeom prst="rect">
            <a:avLst/>
          </a:prstGeom>
          <a:noFill/>
          <a:ln w="9525">
            <a:noFill/>
            <a:miter lim="800000"/>
            <a:headEnd/>
            <a:tailEnd/>
          </a:ln>
        </p:spPr>
      </p:pic>
      <p:sp>
        <p:nvSpPr>
          <p:cNvPr id="7" name="Rectangle 2"/>
          <p:cNvSpPr txBox="1">
            <a:spLocks noChangeArrowheads="1"/>
          </p:cNvSpPr>
          <p:nvPr/>
        </p:nvSpPr>
        <p:spPr>
          <a:xfrm>
            <a:off x="4800600" y="514350"/>
            <a:ext cx="3962400" cy="5334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b="0" i="0" u="none" strike="noStrike" kern="1200" cap="none" spc="0" normalizeH="0" baseline="0" noProof="0" dirty="0" smtClean="0">
                <a:ln>
                  <a:noFill/>
                </a:ln>
                <a:solidFill>
                  <a:schemeClr val="tx1"/>
                </a:solidFill>
                <a:effectLst/>
                <a:uLnTx/>
                <a:uFillTx/>
                <a:latin typeface="Heiti TC Light"/>
                <a:ea typeface="+mj-ea"/>
                <a:cs typeface="Heiti TC Light"/>
              </a:rPr>
              <a:t>Shoes waiting for processing by the </a:t>
            </a:r>
            <a:r>
              <a:rPr kumimoji="0" lang="en-GB" sz="1400" b="0" i="0" u="none" strike="noStrike" kern="1200" cap="none" spc="0" normalizeH="0" baseline="0" noProof="0" dirty="0" err="1" smtClean="0">
                <a:ln>
                  <a:noFill/>
                </a:ln>
                <a:solidFill>
                  <a:schemeClr val="tx1"/>
                </a:solidFill>
                <a:effectLst/>
                <a:uLnTx/>
                <a:uFillTx/>
                <a:latin typeface="Heiti TC Light"/>
                <a:ea typeface="+mj-ea"/>
                <a:cs typeface="Heiti TC Light"/>
              </a:rPr>
              <a:t>sonderkommando</a:t>
            </a:r>
            <a:endParaRPr kumimoji="0" lang="en-GB" sz="1400" b="0" i="0" u="none" strike="noStrike" kern="1200" cap="none" spc="0" normalizeH="0" baseline="0" noProof="0" dirty="0">
              <a:ln>
                <a:noFill/>
              </a:ln>
              <a:solidFill>
                <a:schemeClr val="tx1"/>
              </a:solidFill>
              <a:effectLst/>
              <a:uLnTx/>
              <a:uFillTx/>
              <a:latin typeface="Heiti TC Light"/>
              <a:ea typeface="+mj-ea"/>
              <a:cs typeface="Heiti TC Light"/>
            </a:endParaRPr>
          </a:p>
        </p:txBody>
      </p:sp>
      <p:sp>
        <p:nvSpPr>
          <p:cNvPr id="8" name="Text Box 4"/>
          <p:cNvSpPr txBox="1">
            <a:spLocks noChangeArrowheads="1"/>
          </p:cNvSpPr>
          <p:nvPr/>
        </p:nvSpPr>
        <p:spPr bwMode="auto">
          <a:xfrm>
            <a:off x="4800600" y="3867150"/>
            <a:ext cx="3962400" cy="954107"/>
          </a:xfrm>
          <a:prstGeom prst="rect">
            <a:avLst/>
          </a:prstGeom>
          <a:noFill/>
          <a:ln w="9525">
            <a:noFill/>
            <a:miter lim="800000"/>
            <a:headEnd/>
            <a:tailEnd/>
          </a:ln>
        </p:spPr>
        <p:txBody>
          <a:bodyPr wrap="square">
            <a:prstTxWarp prst="textNoShape">
              <a:avLst/>
            </a:prstTxWarp>
            <a:spAutoFit/>
          </a:bodyPr>
          <a:lstStyle/>
          <a:p>
            <a:pPr>
              <a:spcBef>
                <a:spcPct val="50000"/>
              </a:spcBef>
            </a:pPr>
            <a:r>
              <a:rPr lang="en-GB" sz="1400" dirty="0">
                <a:latin typeface="Heiti TC Light"/>
                <a:cs typeface="Heiti TC Light"/>
              </a:rPr>
              <a:t>Taken inside a huge glass case in the Auschwitz Museum. This represents one day's collection at the peak of the gassings, about twenty five thousand pairs.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box(in)">
                                      <p:cBhvr>
                                        <p:cTn id="7" dur="500"/>
                                        <p:tgtEl>
                                          <p:spTgt spid="348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ou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descr="MAUTHAU3"/>
          <p:cNvPicPr>
            <a:picLocks noChangeAspect="1" noChangeArrowheads="1"/>
          </p:cNvPicPr>
          <p:nvPr/>
        </p:nvPicPr>
        <p:blipFill>
          <a:blip r:embed="rId3"/>
          <a:srcRect r="14481" b="51013"/>
          <a:stretch>
            <a:fillRect/>
          </a:stretch>
        </p:blipFill>
        <p:spPr bwMode="auto">
          <a:xfrm>
            <a:off x="2438400" y="1047750"/>
            <a:ext cx="6324600" cy="1581150"/>
          </a:xfrm>
          <a:prstGeom prst="rect">
            <a:avLst/>
          </a:prstGeom>
          <a:noFill/>
          <a:ln w="9525">
            <a:noFill/>
            <a:miter lim="800000"/>
            <a:headEnd/>
            <a:tailEnd/>
          </a:ln>
        </p:spPr>
      </p:pic>
      <p:sp>
        <p:nvSpPr>
          <p:cNvPr id="35844" name="Text Box 4"/>
          <p:cNvSpPr txBox="1">
            <a:spLocks noChangeArrowheads="1"/>
          </p:cNvSpPr>
          <p:nvPr/>
        </p:nvSpPr>
        <p:spPr bwMode="auto">
          <a:xfrm>
            <a:off x="381000" y="1047750"/>
            <a:ext cx="2133600" cy="1600438"/>
          </a:xfrm>
          <a:prstGeom prst="rect">
            <a:avLst/>
          </a:prstGeom>
          <a:noFill/>
          <a:ln w="9525">
            <a:noFill/>
            <a:miter lim="800000"/>
            <a:headEnd/>
            <a:tailEnd/>
          </a:ln>
        </p:spPr>
        <p:txBody>
          <a:bodyPr wrap="square">
            <a:prstTxWarp prst="textNoShape">
              <a:avLst/>
            </a:prstTxWarp>
            <a:spAutoFit/>
          </a:bodyPr>
          <a:lstStyle/>
          <a:p>
            <a:pPr>
              <a:spcBef>
                <a:spcPct val="50000"/>
              </a:spcBef>
            </a:pPr>
            <a:r>
              <a:rPr lang="en-GB" sz="1400" dirty="0">
                <a:latin typeface="Heiti TC Light"/>
                <a:cs typeface="Heiti TC Light"/>
              </a:rPr>
              <a:t>This photo was taken by the Nazis to show just how you could quite literally work the fat </a:t>
            </a:r>
            <a:r>
              <a:rPr lang="en-GB" sz="1400" dirty="0" smtClean="0">
                <a:latin typeface="Heiti TC Light"/>
                <a:cs typeface="Heiti TC Light"/>
              </a:rPr>
              <a:t>off </a:t>
            </a:r>
            <a:r>
              <a:rPr lang="en-GB" sz="1400" dirty="0">
                <a:latin typeface="Heiti TC Light"/>
                <a:cs typeface="Heiti TC Light"/>
              </a:rPr>
              <a:t>the</a:t>
            </a:r>
            <a:r>
              <a:rPr lang="en-GB" sz="1400" dirty="0" smtClean="0">
                <a:latin typeface="Heiti TC Light"/>
                <a:cs typeface="Heiti TC Light"/>
              </a:rPr>
              <a:t> prisoners </a:t>
            </a:r>
            <a:r>
              <a:rPr lang="en-GB" sz="1400" dirty="0">
                <a:latin typeface="Heiti TC Light"/>
                <a:cs typeface="Heiti TC Light"/>
              </a:rPr>
              <a:t>by feeding them 200 calories a day</a:t>
            </a:r>
          </a:p>
        </p:txBody>
      </p:sp>
      <p:sp>
        <p:nvSpPr>
          <p:cNvPr id="5"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6"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
        <p:nvSpPr>
          <p:cNvPr id="8" name="Rectangle 2"/>
          <p:cNvSpPr>
            <a:spLocks noGrp="1" noChangeArrowheads="1"/>
          </p:cNvSpPr>
          <p:nvPr>
            <p:ph type="title"/>
          </p:nvPr>
        </p:nvSpPr>
        <p:spPr>
          <a:xfrm>
            <a:off x="685800" y="361950"/>
            <a:ext cx="7772400" cy="514350"/>
          </a:xfrm>
        </p:spPr>
        <p:txBody>
          <a:bodyPr>
            <a:noAutofit/>
          </a:bodyPr>
          <a:lstStyle/>
          <a:p>
            <a:pPr eaLnBrk="1" hangingPunct="1"/>
            <a:r>
              <a:rPr lang="en-GB" sz="2800" dirty="0">
                <a:latin typeface="Heiti TC Light"/>
                <a:cs typeface="Heiti TC Light"/>
                <a:hlinkClick r:id="rId4"/>
              </a:rPr>
              <a:t>Destruction Through Work</a:t>
            </a:r>
            <a:endParaRPr lang="en-GB" sz="2800" dirty="0">
              <a:latin typeface="Heiti TC Light"/>
              <a:cs typeface="Heiti TC Light"/>
            </a:endParaRPr>
          </a:p>
        </p:txBody>
      </p:sp>
      <p:sp>
        <p:nvSpPr>
          <p:cNvPr id="9" name="Text Box 4"/>
          <p:cNvSpPr txBox="1">
            <a:spLocks noChangeArrowheads="1"/>
          </p:cNvSpPr>
          <p:nvPr/>
        </p:nvSpPr>
        <p:spPr bwMode="auto">
          <a:xfrm>
            <a:off x="6781800" y="3953530"/>
            <a:ext cx="2057400" cy="523220"/>
          </a:xfrm>
          <a:prstGeom prst="rect">
            <a:avLst/>
          </a:prstGeom>
          <a:noFill/>
          <a:ln w="9525">
            <a:noFill/>
            <a:miter lim="800000"/>
            <a:headEnd/>
            <a:tailEnd/>
          </a:ln>
        </p:spPr>
        <p:txBody>
          <a:bodyPr wrap="square">
            <a:prstTxWarp prst="textNoShape">
              <a:avLst/>
            </a:prstTxWarp>
            <a:spAutoFit/>
          </a:bodyPr>
          <a:lstStyle/>
          <a:p>
            <a:pPr>
              <a:spcBef>
                <a:spcPct val="50000"/>
              </a:spcBef>
            </a:pPr>
            <a:r>
              <a:rPr lang="en-GB" sz="1400" dirty="0">
                <a:latin typeface="Heiti TC Light"/>
                <a:cs typeface="Heiti TC Light"/>
              </a:rPr>
              <a:t>Same </a:t>
            </a:r>
            <a:r>
              <a:rPr lang="en-GB" sz="1400" dirty="0" smtClean="0">
                <a:latin typeface="Heiti TC Light"/>
                <a:cs typeface="Heiti TC Light"/>
              </a:rPr>
              <a:t>group </a:t>
            </a:r>
            <a:r>
              <a:rPr lang="en-GB" sz="1400" dirty="0">
                <a:latin typeface="Heiti TC Light"/>
                <a:cs typeface="Heiti TC Light"/>
              </a:rPr>
              <a:t>6 weeks later</a:t>
            </a:r>
          </a:p>
        </p:txBody>
      </p:sp>
      <p:pic>
        <p:nvPicPr>
          <p:cNvPr id="10" name="Picture 6" descr="Picture1"/>
          <p:cNvPicPr>
            <a:picLocks noChangeAspect="1" noChangeArrowheads="1"/>
          </p:cNvPicPr>
          <p:nvPr/>
        </p:nvPicPr>
        <p:blipFill>
          <a:blip r:embed="rId5"/>
          <a:srcRect/>
          <a:stretch>
            <a:fillRect/>
          </a:stretch>
        </p:blipFill>
        <p:spPr bwMode="auto">
          <a:xfrm>
            <a:off x="381000" y="2885722"/>
            <a:ext cx="6324600" cy="161442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box(in)">
                                      <p:cBhvr>
                                        <p:cTn id="7" dur="500"/>
                                        <p:tgtEl>
                                          <p:spTgt spid="358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5844"/>
                                        </p:tgtEl>
                                        <p:attrNameLst>
                                          <p:attrName>style.visibility</p:attrName>
                                        </p:attrNameLst>
                                      </p:cBhvr>
                                      <p:to>
                                        <p:strVal val="visible"/>
                                      </p:to>
                                    </p:set>
                                    <p:anim calcmode="lin" valueType="num">
                                      <p:cBhvr additive="base">
                                        <p:cTn id="12" dur="500" fill="hold"/>
                                        <p:tgtEl>
                                          <p:spTgt spid="35844"/>
                                        </p:tgtEl>
                                        <p:attrNameLst>
                                          <p:attrName>ppt_x</p:attrName>
                                        </p:attrNameLst>
                                      </p:cBhvr>
                                      <p:tavLst>
                                        <p:tav tm="0">
                                          <p:val>
                                            <p:strVal val="0-#ppt_w/2"/>
                                          </p:val>
                                        </p:tav>
                                        <p:tav tm="100000">
                                          <p:val>
                                            <p:strVal val="#ppt_x"/>
                                          </p:val>
                                        </p:tav>
                                      </p:tavLst>
                                    </p:anim>
                                    <p:anim calcmode="lin" valueType="num">
                                      <p:cBhvr additive="base">
                                        <p:cTn id="13" dur="500" fill="hold"/>
                                        <p:tgtEl>
                                          <p:spTgt spid="358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438150"/>
            <a:ext cx="7772400" cy="438150"/>
          </a:xfrm>
        </p:spPr>
        <p:txBody>
          <a:bodyPr>
            <a:noAutofit/>
          </a:bodyPr>
          <a:lstStyle/>
          <a:p>
            <a:pPr eaLnBrk="1" hangingPunct="1"/>
            <a:r>
              <a:rPr lang="en-GB" sz="2800" dirty="0">
                <a:latin typeface="Heiti TC Light"/>
                <a:cs typeface="Heiti TC Light"/>
              </a:rPr>
              <a:t>Processing the bodies</a:t>
            </a:r>
          </a:p>
        </p:txBody>
      </p:sp>
      <p:sp>
        <p:nvSpPr>
          <p:cNvPr id="32772" name="Rectangle 4"/>
          <p:cNvSpPr>
            <a:spLocks noGrp="1" noChangeArrowheads="1"/>
          </p:cNvSpPr>
          <p:nvPr>
            <p:ph type="body" sz="half" idx="2"/>
          </p:nvPr>
        </p:nvSpPr>
        <p:spPr>
          <a:xfrm>
            <a:off x="3733800" y="895350"/>
            <a:ext cx="5029200" cy="1905000"/>
          </a:xfrm>
        </p:spPr>
        <p:txBody>
          <a:bodyPr>
            <a:normAutofit/>
          </a:bodyPr>
          <a:lstStyle/>
          <a:p>
            <a:pPr eaLnBrk="1" hangingPunct="1"/>
            <a:r>
              <a:rPr lang="en-GB" sz="1600" dirty="0"/>
              <a:t>Specially selected Jews known as the </a:t>
            </a:r>
            <a:r>
              <a:rPr lang="en-GB" sz="1600" dirty="0" err="1"/>
              <a:t>sonderkommando</a:t>
            </a:r>
            <a:r>
              <a:rPr lang="en-GB" sz="1600" dirty="0"/>
              <a:t> were used to to remove the gold fillings and hair of people</a:t>
            </a:r>
            <a:r>
              <a:rPr lang="en-GB" sz="1600" dirty="0" smtClean="0"/>
              <a:t> before they are cremated.</a:t>
            </a:r>
          </a:p>
          <a:p>
            <a:pPr eaLnBrk="1" hangingPunct="1"/>
            <a:r>
              <a:rPr lang="en-GB" sz="1600" dirty="0"/>
              <a:t>The </a:t>
            </a:r>
            <a:r>
              <a:rPr lang="en-GB" sz="1600" dirty="0" err="1"/>
              <a:t>Sonderkommando</a:t>
            </a:r>
            <a:r>
              <a:rPr lang="en-GB" sz="1600" dirty="0"/>
              <a:t> Jews were also forced to feed the dead bodies into the crematorium.</a:t>
            </a:r>
          </a:p>
        </p:txBody>
      </p:sp>
      <p:pic>
        <p:nvPicPr>
          <p:cNvPr id="32774" name="Picture 6" descr="OVENS"/>
          <p:cNvPicPr>
            <a:picLocks noGrp="1" noChangeAspect="1" noChangeArrowheads="1"/>
          </p:cNvPicPr>
          <p:nvPr>
            <p:ph type="clipArt" sz="half" idx="1"/>
          </p:nvPr>
        </p:nvPicPr>
        <p:blipFill>
          <a:blip r:embed="rId3"/>
          <a:srcRect/>
          <a:stretch>
            <a:fillRect/>
          </a:stretch>
        </p:blipFill>
        <p:spPr>
          <a:xfrm>
            <a:off x="304800" y="971550"/>
            <a:ext cx="3276600" cy="2810382"/>
          </a:xfrm>
          <a:noFill/>
        </p:spPr>
      </p:pic>
      <p:sp>
        <p:nvSpPr>
          <p:cNvPr id="5"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6"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pic>
        <p:nvPicPr>
          <p:cNvPr id="7" name="Picture 4" descr="dachoven"/>
          <p:cNvPicPr>
            <a:picLocks noChangeAspect="1" noChangeArrowheads="1"/>
          </p:cNvPicPr>
          <p:nvPr/>
        </p:nvPicPr>
        <p:blipFill>
          <a:blip r:embed="rId4"/>
          <a:srcRect l="9378" b="4714"/>
          <a:stretch>
            <a:fillRect/>
          </a:stretch>
        </p:blipFill>
        <p:spPr bwMode="auto">
          <a:xfrm>
            <a:off x="4648200" y="2591196"/>
            <a:ext cx="3148138" cy="1975766"/>
          </a:xfrm>
          <a:prstGeom prst="rect">
            <a:avLst/>
          </a:prstGeom>
          <a:noFill/>
          <a:ln w="9525">
            <a:noFill/>
            <a:miter lim="800000"/>
            <a:headEnd/>
            <a:tailEnd/>
          </a:ln>
        </p:spPr>
      </p:pic>
      <p:sp>
        <p:nvSpPr>
          <p:cNvPr id="8" name="Rectangle 2"/>
          <p:cNvSpPr txBox="1">
            <a:spLocks noChangeArrowheads="1"/>
          </p:cNvSpPr>
          <p:nvPr/>
        </p:nvSpPr>
        <p:spPr>
          <a:xfrm>
            <a:off x="4572000" y="4566962"/>
            <a:ext cx="3300538" cy="214588"/>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b="0" i="0" u="none" strike="noStrike" kern="1200" cap="none" spc="0" normalizeH="0" baseline="0" noProof="0" dirty="0" smtClean="0">
                <a:ln>
                  <a:noFill/>
                </a:ln>
                <a:solidFill>
                  <a:schemeClr val="tx1"/>
                </a:solidFill>
                <a:effectLst/>
                <a:uLnTx/>
                <a:uFillTx/>
                <a:latin typeface="Heiti TC Light"/>
                <a:ea typeface="+mj-ea"/>
                <a:cs typeface="Heiti TC Light"/>
              </a:rPr>
              <a:t>The Crematorium at Dachau</a:t>
            </a:r>
            <a:endParaRPr kumimoji="0" lang="en-GB" sz="1400" b="0" i="0" u="none" strike="noStrike" kern="1200" cap="none" spc="0" normalizeH="0" baseline="0" noProof="0" dirty="0">
              <a:ln>
                <a:noFill/>
              </a:ln>
              <a:solidFill>
                <a:schemeClr val="tx1"/>
              </a:solidFill>
              <a:effectLst/>
              <a:uLnTx/>
              <a:uFillTx/>
              <a:latin typeface="Heiti TC Light"/>
              <a:ea typeface="+mj-ea"/>
              <a:cs typeface="Heiti TC Ligh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box(out)">
                                      <p:cBhvr>
                                        <p:cTn id="7" dur="500"/>
                                        <p:tgtEl>
                                          <p:spTgt spid="327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2772">
                                            <p:txEl>
                                              <p:pRg st="0" end="0"/>
                                            </p:txEl>
                                          </p:spTgt>
                                        </p:tgtEl>
                                        <p:attrNameLst>
                                          <p:attrName>style.visibility</p:attrName>
                                        </p:attrNameLst>
                                      </p:cBhvr>
                                      <p:to>
                                        <p:strVal val="visible"/>
                                      </p:to>
                                    </p:set>
                                    <p:anim calcmode="lin" valueType="num">
                                      <p:cBhvr additive="base">
                                        <p:cTn id="12" dur="500" fill="hold"/>
                                        <p:tgtEl>
                                          <p:spTgt spid="32772">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27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2772">
                                            <p:txEl>
                                              <p:pRg st="1" end="1"/>
                                            </p:txEl>
                                          </p:spTgt>
                                        </p:tgtEl>
                                        <p:attrNameLst>
                                          <p:attrName>style.visibility</p:attrName>
                                        </p:attrNameLst>
                                      </p:cBhvr>
                                      <p:to>
                                        <p:strVal val="visible"/>
                                      </p:to>
                                    </p:set>
                                    <p:anim calcmode="lin" valueType="num">
                                      <p:cBhvr additive="base">
                                        <p:cTn id="18" dur="500" fill="hold"/>
                                        <p:tgtEl>
                                          <p:spTgt spid="32772">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277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nodeType="clickEffect">
                                  <p:stCondLst>
                                    <p:cond delay="0"/>
                                  </p:stCondLst>
                                  <p:childTnLst>
                                    <p:set>
                                      <p:cBhvr>
                                        <p:cTn id="23" dur="1" fill="hold">
                                          <p:stCondLst>
                                            <p:cond delay="0"/>
                                          </p:stCondLst>
                                        </p:cTn>
                                        <p:tgtEl>
                                          <p:spTgt spid="32772">
                                            <p:txEl>
                                              <p:pRg st="0" end="0"/>
                                            </p:txEl>
                                          </p:spTgt>
                                        </p:tgtEl>
                                        <p:attrNameLst>
                                          <p:attrName>style.visibility</p:attrName>
                                        </p:attrNameLst>
                                      </p:cBhvr>
                                      <p:to>
                                        <p:strVal val="visible"/>
                                      </p:to>
                                    </p:set>
                                    <p:animEffect transition="in" filter="randombar(horizontal)">
                                      <p:cBhvr>
                                        <p:cTn id="24" dur="500"/>
                                        <p:tgtEl>
                                          <p:spTgt spid="327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4800" b="1" u="sng">
                <a:solidFill>
                  <a:srgbClr val="BBBB6B"/>
                </a:solidFill>
              </a:rPr>
              <a:t>Dr. Josef Mengele</a:t>
            </a:r>
          </a:p>
        </p:txBody>
      </p:sp>
      <p:sp>
        <p:nvSpPr>
          <p:cNvPr id="36867" name="Rectangle 3"/>
          <p:cNvSpPr>
            <a:spLocks noGrp="1" noChangeArrowheads="1"/>
          </p:cNvSpPr>
          <p:nvPr>
            <p:ph type="body" sz="half" idx="1"/>
          </p:nvPr>
        </p:nvSpPr>
        <p:spPr/>
        <p:txBody>
          <a:bodyPr/>
          <a:lstStyle/>
          <a:p>
            <a:r>
              <a:rPr lang="en-US" sz="2800"/>
              <a:t>Arrived in Auschwitz in May of 1943</a:t>
            </a:r>
          </a:p>
          <a:p>
            <a:r>
              <a:rPr lang="en-US" sz="2800"/>
              <a:t>SS Doctor who had power of life/death</a:t>
            </a:r>
          </a:p>
          <a:p>
            <a:r>
              <a:rPr lang="en-US" sz="2800"/>
              <a:t>performed medical experiments on Jewish children </a:t>
            </a:r>
          </a:p>
        </p:txBody>
      </p:sp>
      <p:sp>
        <p:nvSpPr>
          <p:cNvPr id="36871" name="Text Box 7"/>
          <p:cNvSpPr txBox="1">
            <a:spLocks noChangeArrowheads="1"/>
          </p:cNvSpPr>
          <p:nvPr/>
        </p:nvSpPr>
        <p:spPr bwMode="auto">
          <a:xfrm>
            <a:off x="4114800" y="4343400"/>
            <a:ext cx="4724400" cy="584776"/>
          </a:xfrm>
          <a:prstGeom prst="rect">
            <a:avLst/>
          </a:prstGeom>
          <a:noFill/>
          <a:ln w="9525">
            <a:noFill/>
            <a:miter lim="800000"/>
            <a:headEnd/>
            <a:tailEnd/>
          </a:ln>
        </p:spPr>
        <p:txBody>
          <a:bodyPr>
            <a:prstTxWarp prst="textNoShape">
              <a:avLst/>
            </a:prstTxWarp>
            <a:spAutoFit/>
          </a:bodyPr>
          <a:lstStyle/>
          <a:p>
            <a:pPr algn="ctr"/>
            <a:r>
              <a:rPr lang="en-US" sz="3200">
                <a:solidFill>
                  <a:srgbClr val="FFFF00"/>
                </a:solidFill>
              </a:rPr>
              <a:t>“ANGEL OF DEATH”</a:t>
            </a:r>
            <a:endParaRPr lang="en-US" b="0"/>
          </a:p>
        </p:txBody>
      </p:sp>
      <p:pic>
        <p:nvPicPr>
          <p:cNvPr id="110597" name="Picture 7" descr="http://edu.glogster.com/media/3/7/57/33/7573338.jpg"/>
          <p:cNvPicPr>
            <a:picLocks noGrp="1" noChangeAspect="1" noChangeArrowheads="1"/>
          </p:cNvPicPr>
          <p:nvPr>
            <p:ph type="clipArt" sz="half" idx="2"/>
          </p:nvPr>
        </p:nvPicPr>
        <p:blipFill>
          <a:blip r:embed="rId3"/>
          <a:srcRect/>
          <a:stretch>
            <a:fillRect/>
          </a:stretch>
        </p:blipFill>
        <p:spPr>
          <a:xfrm>
            <a:off x="4648200" y="1371600"/>
            <a:ext cx="3438352" cy="2971800"/>
          </a:xfrm>
          <a:noFill/>
        </p:spPr>
      </p:pic>
      <p:sp>
        <p:nvSpPr>
          <p:cNvPr id="6"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7"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36871"/>
                                        </p:tgtEl>
                                        <p:attrNameLst>
                                          <p:attrName>style.visibility</p:attrName>
                                        </p:attrNameLst>
                                      </p:cBhvr>
                                      <p:to>
                                        <p:strVal val="visible"/>
                                      </p:to>
                                    </p:set>
                                    <p:anim calcmode="lin" valueType="num">
                                      <p:cBhvr>
                                        <p:cTn id="25" dur="1000" fill="hold"/>
                                        <p:tgtEl>
                                          <p:spTgt spid="36871"/>
                                        </p:tgtEl>
                                        <p:attrNameLst>
                                          <p:attrName>ppt_w</p:attrName>
                                        </p:attrNameLst>
                                      </p:cBhvr>
                                      <p:tavLst>
                                        <p:tav tm="0">
                                          <p:val>
                                            <p:fltVal val="0"/>
                                          </p:val>
                                        </p:tav>
                                        <p:tav tm="100000">
                                          <p:val>
                                            <p:strVal val="#ppt_w"/>
                                          </p:val>
                                        </p:tav>
                                      </p:tavLst>
                                    </p:anim>
                                    <p:anim calcmode="lin" valueType="num">
                                      <p:cBhvr>
                                        <p:cTn id="26" dur="1000" fill="hold"/>
                                        <p:tgtEl>
                                          <p:spTgt spid="36871"/>
                                        </p:tgtEl>
                                        <p:attrNameLst>
                                          <p:attrName>ppt_h</p:attrName>
                                        </p:attrNameLst>
                                      </p:cBhvr>
                                      <p:tavLst>
                                        <p:tav tm="0">
                                          <p:val>
                                            <p:fltVal val="0"/>
                                          </p:val>
                                        </p:tav>
                                        <p:tav tm="100000">
                                          <p:val>
                                            <p:strVal val="#ppt_h"/>
                                          </p:val>
                                        </p:tav>
                                      </p:tavLst>
                                    </p:anim>
                                    <p:anim calcmode="lin" valueType="num">
                                      <p:cBhvr>
                                        <p:cTn id="27" dur="1000" fill="hold"/>
                                        <p:tgtEl>
                                          <p:spTgt spid="36871"/>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687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P spid="36871"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4800" b="1" u="sng">
                <a:solidFill>
                  <a:srgbClr val="BBBB6B"/>
                </a:solidFill>
              </a:rPr>
              <a:t>MEDICAL EXPERIMENTS</a:t>
            </a:r>
          </a:p>
        </p:txBody>
      </p:sp>
      <p:sp>
        <p:nvSpPr>
          <p:cNvPr id="47107" name="Rectangle 3"/>
          <p:cNvSpPr>
            <a:spLocks noGrp="1" noChangeArrowheads="1"/>
          </p:cNvSpPr>
          <p:nvPr>
            <p:ph type="body" idx="1"/>
          </p:nvPr>
        </p:nvSpPr>
        <p:spPr/>
        <p:txBody>
          <a:bodyPr>
            <a:normAutofit fontScale="92500" lnSpcReduction="20000"/>
          </a:bodyPr>
          <a:lstStyle/>
          <a:p>
            <a:r>
              <a:rPr lang="en-US" dirty="0"/>
              <a:t>Sterilization of men and women</a:t>
            </a:r>
            <a:endParaRPr lang="en-US" dirty="0" smtClean="0"/>
          </a:p>
          <a:p>
            <a:r>
              <a:rPr lang="en-US" dirty="0" smtClean="0"/>
              <a:t>Endurance </a:t>
            </a:r>
            <a:r>
              <a:rPr lang="en-US" dirty="0"/>
              <a:t>of pain to high and low temperatures and pressure</a:t>
            </a:r>
            <a:endParaRPr lang="en-US" dirty="0" smtClean="0"/>
          </a:p>
          <a:p>
            <a:r>
              <a:rPr lang="en-US" dirty="0" smtClean="0"/>
              <a:t>Experiments </a:t>
            </a:r>
            <a:r>
              <a:rPr lang="en-US" dirty="0"/>
              <a:t>on twins to increase number of multiple births to Aryan women</a:t>
            </a:r>
            <a:endParaRPr lang="en-US" dirty="0" smtClean="0"/>
          </a:p>
          <a:p>
            <a:r>
              <a:rPr lang="en-US" dirty="0" smtClean="0"/>
              <a:t>Injections </a:t>
            </a:r>
            <a:r>
              <a:rPr lang="en-US" dirty="0"/>
              <a:t>of phenol to kill patients</a:t>
            </a:r>
          </a:p>
          <a:p>
            <a:r>
              <a:rPr lang="en-US" dirty="0"/>
              <a:t>Dr. </a:t>
            </a:r>
            <a:r>
              <a:rPr lang="en-US" dirty="0" err="1"/>
              <a:t>Mengele</a:t>
            </a:r>
            <a:r>
              <a:rPr lang="en-US" dirty="0"/>
              <a:t> attempted to sew children together to make Siamese twins </a:t>
            </a:r>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 calcmode="lin" valueType="num">
                                      <p:cBhvr additive="base">
                                        <p:cTn id="25"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10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7107">
                                            <p:txEl>
                                              <p:pRg st="4" end="4"/>
                                            </p:txEl>
                                          </p:spTgt>
                                        </p:tgtEl>
                                        <p:attrNameLst>
                                          <p:attrName>style.visibility</p:attrName>
                                        </p:attrNameLst>
                                      </p:cBhvr>
                                      <p:to>
                                        <p:strVal val="visible"/>
                                      </p:to>
                                    </p:set>
                                    <p:anim calcmode="lin" valueType="num">
                                      <p:cBhvr additive="base">
                                        <p:cTn id="31" dur="5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107">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b="1" u="sng">
                <a:solidFill>
                  <a:srgbClr val="BBBB6B"/>
                </a:solidFill>
              </a:rPr>
              <a:t>MEDICAL EXPERIMENTS</a:t>
            </a:r>
          </a:p>
        </p:txBody>
      </p:sp>
      <p:pic>
        <p:nvPicPr>
          <p:cNvPr id="112643" name="Picture 4" descr="H:\medexp01.gif"/>
          <p:cNvPicPr>
            <a:picLocks noChangeAspect="1" noChangeArrowheads="1"/>
          </p:cNvPicPr>
          <p:nvPr/>
        </p:nvPicPr>
        <p:blipFill>
          <a:blip r:embed="rId2"/>
          <a:srcRect/>
          <a:stretch>
            <a:fillRect/>
          </a:stretch>
        </p:blipFill>
        <p:spPr bwMode="auto">
          <a:xfrm>
            <a:off x="228600" y="1143000"/>
            <a:ext cx="4191000" cy="2502694"/>
          </a:xfrm>
          <a:prstGeom prst="rect">
            <a:avLst/>
          </a:prstGeom>
          <a:noFill/>
          <a:ln w="9525">
            <a:noFill/>
            <a:miter lim="800000"/>
            <a:headEnd/>
            <a:tailEnd/>
          </a:ln>
        </p:spPr>
      </p:pic>
      <p:pic>
        <p:nvPicPr>
          <p:cNvPr id="112644" name="Picture 5" descr="H:\ORGANS.gif"/>
          <p:cNvPicPr>
            <a:picLocks noChangeAspect="1" noChangeArrowheads="1"/>
          </p:cNvPicPr>
          <p:nvPr/>
        </p:nvPicPr>
        <p:blipFill>
          <a:blip r:embed="rId3"/>
          <a:srcRect/>
          <a:stretch>
            <a:fillRect/>
          </a:stretch>
        </p:blipFill>
        <p:spPr bwMode="auto">
          <a:xfrm>
            <a:off x="4800600" y="2514600"/>
            <a:ext cx="4114800" cy="2314575"/>
          </a:xfrm>
          <a:prstGeom prst="rect">
            <a:avLst/>
          </a:prstGeom>
          <a:noFill/>
          <a:ln w="9525">
            <a:noFill/>
            <a:miter lim="800000"/>
            <a:headEnd/>
            <a:tailEnd/>
          </a:ln>
        </p:spPr>
      </p:pic>
      <p:sp>
        <p:nvSpPr>
          <p:cNvPr id="112645" name="Text Box 7"/>
          <p:cNvSpPr txBox="1">
            <a:spLocks noChangeArrowheads="1"/>
          </p:cNvSpPr>
          <p:nvPr/>
        </p:nvSpPr>
        <p:spPr bwMode="auto">
          <a:xfrm>
            <a:off x="4953000" y="1943100"/>
            <a:ext cx="3505200" cy="369332"/>
          </a:xfrm>
          <a:prstGeom prst="rect">
            <a:avLst/>
          </a:prstGeom>
          <a:noFill/>
          <a:ln w="9525">
            <a:noFill/>
            <a:miter lim="800000"/>
            <a:headEnd/>
            <a:tailEnd/>
          </a:ln>
        </p:spPr>
        <p:txBody>
          <a:bodyPr>
            <a:prstTxWarp prst="textNoShape">
              <a:avLst/>
            </a:prstTxWarp>
            <a:spAutoFit/>
          </a:bodyPr>
          <a:lstStyle/>
          <a:p>
            <a:endParaRPr lang="en-US" b="0"/>
          </a:p>
        </p:txBody>
      </p:sp>
      <p:sp>
        <p:nvSpPr>
          <p:cNvPr id="39944" name="Text Box 8"/>
          <p:cNvSpPr txBox="1">
            <a:spLocks noChangeArrowheads="1"/>
          </p:cNvSpPr>
          <p:nvPr/>
        </p:nvSpPr>
        <p:spPr bwMode="auto">
          <a:xfrm>
            <a:off x="5105400" y="1771650"/>
            <a:ext cx="3276600" cy="646331"/>
          </a:xfrm>
          <a:prstGeom prst="rect">
            <a:avLst/>
          </a:prstGeom>
          <a:noFill/>
          <a:ln w="9525">
            <a:noFill/>
            <a:miter lim="800000"/>
            <a:headEnd/>
            <a:tailEnd/>
          </a:ln>
        </p:spPr>
        <p:txBody>
          <a:bodyPr>
            <a:prstTxWarp prst="textNoShape">
              <a:avLst/>
            </a:prstTxWarp>
            <a:spAutoFit/>
          </a:bodyPr>
          <a:lstStyle/>
          <a:p>
            <a:r>
              <a:rPr lang="en-US"/>
              <a:t>EXTRACTED HUMAN ORGANS</a:t>
            </a:r>
            <a:endParaRPr lang="en-US" b="0"/>
          </a:p>
        </p:txBody>
      </p:sp>
      <p:sp>
        <p:nvSpPr>
          <p:cNvPr id="39945" name="Text Box 9"/>
          <p:cNvSpPr txBox="1">
            <a:spLocks noChangeArrowheads="1"/>
          </p:cNvSpPr>
          <p:nvPr/>
        </p:nvSpPr>
        <p:spPr bwMode="auto">
          <a:xfrm>
            <a:off x="304800" y="3829051"/>
            <a:ext cx="3886200" cy="707886"/>
          </a:xfrm>
          <a:prstGeom prst="rect">
            <a:avLst/>
          </a:prstGeom>
          <a:noFill/>
          <a:ln w="9525">
            <a:noFill/>
            <a:miter lim="800000"/>
            <a:headEnd/>
            <a:tailEnd/>
          </a:ln>
        </p:spPr>
        <p:txBody>
          <a:bodyPr>
            <a:prstTxWarp prst="textNoShape">
              <a:avLst/>
            </a:prstTxWarp>
            <a:spAutoFit/>
          </a:bodyPr>
          <a:lstStyle/>
          <a:p>
            <a:pPr algn="ctr"/>
            <a:r>
              <a:rPr lang="en-US" sz="2000" dirty="0">
                <a:solidFill>
                  <a:srgbClr val="000000"/>
                </a:solidFill>
              </a:rPr>
              <a:t>EXPERIMENTS ON CHILDREN IN AUSCHWITZ</a:t>
            </a:r>
            <a:endParaRPr lang="en-US" b="0" dirty="0">
              <a:solidFill>
                <a:srgbClr val="000000"/>
              </a:solidFill>
            </a:endParaRPr>
          </a:p>
        </p:txBody>
      </p:sp>
      <p:sp>
        <p:nvSpPr>
          <p:cNvPr id="8"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9"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9945"/>
                                        </p:tgtEl>
                                        <p:attrNameLst>
                                          <p:attrName>style.visibility</p:attrName>
                                        </p:attrNameLst>
                                      </p:cBhvr>
                                      <p:to>
                                        <p:strVal val="visible"/>
                                      </p:to>
                                    </p:set>
                                    <p:anim calcmode="lin" valueType="num">
                                      <p:cBhvr additive="base">
                                        <p:cTn id="7" dur="500" fill="hold"/>
                                        <p:tgtEl>
                                          <p:spTgt spid="39945"/>
                                        </p:tgtEl>
                                        <p:attrNameLst>
                                          <p:attrName>ppt_x</p:attrName>
                                        </p:attrNameLst>
                                      </p:cBhvr>
                                      <p:tavLst>
                                        <p:tav tm="0">
                                          <p:val>
                                            <p:strVal val="#ppt_x"/>
                                          </p:val>
                                        </p:tav>
                                        <p:tav tm="100000">
                                          <p:val>
                                            <p:strVal val="#ppt_x"/>
                                          </p:val>
                                        </p:tav>
                                      </p:tavLst>
                                    </p:anim>
                                    <p:anim calcmode="lin" valueType="num">
                                      <p:cBhvr additive="base">
                                        <p:cTn id="8" dur="500" fill="hold"/>
                                        <p:tgtEl>
                                          <p:spTgt spid="3994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44"/>
                                        </p:tgtEl>
                                        <p:attrNameLst>
                                          <p:attrName>style.visibility</p:attrName>
                                        </p:attrNameLst>
                                      </p:cBhvr>
                                      <p:to>
                                        <p:strVal val="visible"/>
                                      </p:to>
                                    </p:set>
                                    <p:anim calcmode="lin" valueType="num">
                                      <p:cBhvr additive="base">
                                        <p:cTn id="13" dur="500" fill="hold"/>
                                        <p:tgtEl>
                                          <p:spTgt spid="39944"/>
                                        </p:tgtEl>
                                        <p:attrNameLst>
                                          <p:attrName>ppt_x</p:attrName>
                                        </p:attrNameLst>
                                      </p:cBhvr>
                                      <p:tavLst>
                                        <p:tav tm="0">
                                          <p:val>
                                            <p:strVal val="#ppt_x"/>
                                          </p:val>
                                        </p:tav>
                                        <p:tav tm="100000">
                                          <p:val>
                                            <p:strVal val="#ppt_x"/>
                                          </p:val>
                                        </p:tav>
                                      </p:tavLst>
                                    </p:anim>
                                    <p:anim calcmode="lin" valueType="num">
                                      <p:cBhvr additive="base">
                                        <p:cTn id="14" dur="500" fill="hold"/>
                                        <p:tgtEl>
                                          <p:spTgt spid="399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autoUpdateAnimBg="0"/>
      <p:bldP spid="39945"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09600" y="228600"/>
            <a:ext cx="7772400" cy="685800"/>
          </a:xfrm>
        </p:spPr>
        <p:txBody>
          <a:bodyPr>
            <a:normAutofit fontScale="90000"/>
          </a:bodyPr>
          <a:lstStyle/>
          <a:p>
            <a:pPr eaLnBrk="1" hangingPunct="1"/>
            <a:r>
              <a:rPr lang="en-GB" sz="4000"/>
              <a:t>Where were the Death Camps built?</a:t>
            </a:r>
          </a:p>
        </p:txBody>
      </p:sp>
      <p:pic>
        <p:nvPicPr>
          <p:cNvPr id="113667" name="Picture 3" descr="MAP"/>
          <p:cNvPicPr>
            <a:picLocks noChangeAspect="1" noChangeArrowheads="1"/>
          </p:cNvPicPr>
          <p:nvPr/>
        </p:nvPicPr>
        <p:blipFill>
          <a:blip r:embed="rId3"/>
          <a:srcRect/>
          <a:stretch>
            <a:fillRect/>
          </a:stretch>
        </p:blipFill>
        <p:spPr bwMode="auto">
          <a:xfrm>
            <a:off x="914400" y="857250"/>
            <a:ext cx="7086600" cy="3826669"/>
          </a:xfrm>
          <a:prstGeom prst="rect">
            <a:avLst/>
          </a:prstGeom>
          <a:noFill/>
          <a:ln w="9525">
            <a:noFill/>
            <a:miter lim="800000"/>
            <a:headEnd/>
            <a:tailEnd/>
          </a:ln>
        </p:spPr>
      </p:pic>
      <p:grpSp>
        <p:nvGrpSpPr>
          <p:cNvPr id="2" name="Group 14"/>
          <p:cNvGrpSpPr>
            <a:grpSpLocks/>
          </p:cNvGrpSpPr>
          <p:nvPr/>
        </p:nvGrpSpPr>
        <p:grpSpPr bwMode="auto">
          <a:xfrm>
            <a:off x="1143000" y="1714500"/>
            <a:ext cx="6553200" cy="3340894"/>
            <a:chOff x="720" y="1440"/>
            <a:chExt cx="4128" cy="2806"/>
          </a:xfrm>
        </p:grpSpPr>
        <p:sp>
          <p:nvSpPr>
            <p:cNvPr id="113674" name="Text Box 4"/>
            <p:cNvSpPr txBox="1">
              <a:spLocks noChangeArrowheads="1"/>
            </p:cNvSpPr>
            <p:nvPr/>
          </p:nvSpPr>
          <p:spPr bwMode="auto">
            <a:xfrm>
              <a:off x="720" y="3936"/>
              <a:ext cx="4128" cy="310"/>
            </a:xfrm>
            <a:prstGeom prst="rect">
              <a:avLst/>
            </a:prstGeom>
            <a:noFill/>
            <a:ln w="9525">
              <a:noFill/>
              <a:miter lim="800000"/>
              <a:headEnd/>
              <a:tailEnd/>
            </a:ln>
          </p:spPr>
          <p:txBody>
            <a:bodyPr>
              <a:prstTxWarp prst="textNoShape">
                <a:avLst/>
              </a:prstTxWarp>
              <a:spAutoFit/>
            </a:bodyPr>
            <a:lstStyle/>
            <a:p>
              <a:pPr>
                <a:spcBef>
                  <a:spcPct val="50000"/>
                </a:spcBef>
              </a:pPr>
              <a:r>
                <a:rPr lang="en-GB"/>
                <a:t>Why do you think that they located them here?</a:t>
              </a:r>
            </a:p>
          </p:txBody>
        </p:sp>
        <p:sp>
          <p:nvSpPr>
            <p:cNvPr id="113675" name="Line 5"/>
            <p:cNvSpPr>
              <a:spLocks noChangeShapeType="1"/>
            </p:cNvSpPr>
            <p:nvPr/>
          </p:nvSpPr>
          <p:spPr bwMode="auto">
            <a:xfrm flipH="1" flipV="1">
              <a:off x="3312" y="2352"/>
              <a:ext cx="336" cy="1632"/>
            </a:xfrm>
            <a:prstGeom prst="line">
              <a:avLst/>
            </a:prstGeom>
            <a:noFill/>
            <a:ln w="25400">
              <a:solidFill>
                <a:schemeClr val="hlink"/>
              </a:solidFill>
              <a:round/>
              <a:headEnd/>
              <a:tailEnd type="triangle" w="med" len="med"/>
            </a:ln>
          </p:spPr>
          <p:txBody>
            <a:bodyPr>
              <a:prstTxWarp prst="textNoShape">
                <a:avLst/>
              </a:prstTxWarp>
            </a:bodyPr>
            <a:lstStyle/>
            <a:p>
              <a:endParaRPr lang="en-US"/>
            </a:p>
          </p:txBody>
        </p:sp>
        <p:sp>
          <p:nvSpPr>
            <p:cNvPr id="113676" name="Oval 7"/>
            <p:cNvSpPr>
              <a:spLocks noChangeArrowheads="1"/>
            </p:cNvSpPr>
            <p:nvPr/>
          </p:nvSpPr>
          <p:spPr bwMode="auto">
            <a:xfrm>
              <a:off x="2688" y="1440"/>
              <a:ext cx="912" cy="960"/>
            </a:xfrm>
            <a:prstGeom prst="ellipse">
              <a:avLst/>
            </a:prstGeom>
            <a:noFill/>
            <a:ln w="25400">
              <a:solidFill>
                <a:schemeClr val="hlink"/>
              </a:solidFill>
              <a:round/>
              <a:headEnd/>
              <a:tailEnd/>
            </a:ln>
          </p:spPr>
          <p:txBody>
            <a:bodyPr wrap="none" anchor="ctr">
              <a:prstTxWarp prst="textNoShape">
                <a:avLst/>
              </a:prstTxWarp>
            </a:bodyPr>
            <a:lstStyle/>
            <a:p>
              <a:endParaRPr lang="en-US"/>
            </a:p>
          </p:txBody>
        </p:sp>
      </p:grpSp>
      <p:sp>
        <p:nvSpPr>
          <p:cNvPr id="113669" name="Text Box 8"/>
          <p:cNvSpPr txBox="1">
            <a:spLocks noChangeArrowheads="1"/>
          </p:cNvSpPr>
          <p:nvPr/>
        </p:nvSpPr>
        <p:spPr bwMode="auto">
          <a:xfrm>
            <a:off x="6019800" y="971550"/>
            <a:ext cx="1905000" cy="584776"/>
          </a:xfrm>
          <a:prstGeom prst="rect">
            <a:avLst/>
          </a:prstGeom>
          <a:noFill/>
          <a:ln w="9525">
            <a:noFill/>
            <a:miter lim="800000"/>
            <a:headEnd/>
            <a:tailEnd/>
          </a:ln>
        </p:spPr>
        <p:txBody>
          <a:bodyPr>
            <a:prstTxWarp prst="textNoShape">
              <a:avLst/>
            </a:prstTxWarp>
            <a:spAutoFit/>
          </a:bodyPr>
          <a:lstStyle/>
          <a:p>
            <a:pPr>
              <a:spcBef>
                <a:spcPct val="50000"/>
              </a:spcBef>
            </a:pPr>
            <a:r>
              <a:rPr lang="en-GB" sz="1600">
                <a:solidFill>
                  <a:schemeClr val="bg2"/>
                </a:solidFill>
              </a:rPr>
              <a:t>The work of the Einsatzgruppen</a:t>
            </a:r>
          </a:p>
        </p:txBody>
      </p:sp>
      <p:sp>
        <p:nvSpPr>
          <p:cNvPr id="113670" name="Line 10"/>
          <p:cNvSpPr>
            <a:spLocks noChangeShapeType="1"/>
          </p:cNvSpPr>
          <p:nvPr/>
        </p:nvSpPr>
        <p:spPr bwMode="auto">
          <a:xfrm flipH="1">
            <a:off x="5943600" y="1428750"/>
            <a:ext cx="762000" cy="400050"/>
          </a:xfrm>
          <a:prstGeom prst="line">
            <a:avLst/>
          </a:prstGeom>
          <a:noFill/>
          <a:ln w="25400">
            <a:solidFill>
              <a:schemeClr val="hlink"/>
            </a:solidFill>
            <a:round/>
            <a:headEnd/>
            <a:tailEnd type="triangle" w="med" len="med"/>
          </a:ln>
        </p:spPr>
        <p:txBody>
          <a:bodyPr wrap="none" anchor="ctr">
            <a:prstTxWarp prst="textNoShape">
              <a:avLst/>
            </a:prstTxWarp>
          </a:bodyPr>
          <a:lstStyle/>
          <a:p>
            <a:endParaRPr lang="en-US"/>
          </a:p>
        </p:txBody>
      </p:sp>
      <p:sp>
        <p:nvSpPr>
          <p:cNvPr id="113671" name="Line 11"/>
          <p:cNvSpPr>
            <a:spLocks noChangeShapeType="1"/>
          </p:cNvSpPr>
          <p:nvPr/>
        </p:nvSpPr>
        <p:spPr bwMode="auto">
          <a:xfrm flipH="1">
            <a:off x="6705600" y="1485900"/>
            <a:ext cx="76200" cy="857250"/>
          </a:xfrm>
          <a:prstGeom prst="line">
            <a:avLst/>
          </a:prstGeom>
          <a:noFill/>
          <a:ln w="25400">
            <a:solidFill>
              <a:schemeClr val="hlink"/>
            </a:solidFill>
            <a:round/>
            <a:headEnd/>
            <a:tailEnd type="triangle" w="med" len="med"/>
          </a:ln>
        </p:spPr>
        <p:txBody>
          <a:bodyPr wrap="none" anchor="ctr">
            <a:prstTxWarp prst="textNoShape">
              <a:avLst/>
            </a:prstTxWarp>
          </a:bodyPr>
          <a:lstStyle/>
          <a:p>
            <a:endParaRPr lang="en-US"/>
          </a:p>
        </p:txBody>
      </p:sp>
      <p:sp>
        <p:nvSpPr>
          <p:cNvPr id="113672" name="Line 12"/>
          <p:cNvSpPr>
            <a:spLocks noChangeShapeType="1"/>
          </p:cNvSpPr>
          <p:nvPr/>
        </p:nvSpPr>
        <p:spPr bwMode="auto">
          <a:xfrm>
            <a:off x="6781800" y="1828800"/>
            <a:ext cx="457200" cy="742950"/>
          </a:xfrm>
          <a:prstGeom prst="line">
            <a:avLst/>
          </a:prstGeom>
          <a:noFill/>
          <a:ln w="25400">
            <a:solidFill>
              <a:schemeClr val="hlink"/>
            </a:solidFill>
            <a:round/>
            <a:headEnd/>
            <a:tailEnd type="triangle" w="med" len="med"/>
          </a:ln>
        </p:spPr>
        <p:txBody>
          <a:bodyPr wrap="none" anchor="ctr">
            <a:prstTxWarp prst="textNoShape">
              <a:avLst/>
            </a:prstTxWarp>
          </a:bodyPr>
          <a:lstStyle/>
          <a:p>
            <a:endParaRPr lang="en-US"/>
          </a:p>
        </p:txBody>
      </p:sp>
      <p:sp>
        <p:nvSpPr>
          <p:cNvPr id="113673" name="Line 13"/>
          <p:cNvSpPr>
            <a:spLocks noChangeShapeType="1"/>
          </p:cNvSpPr>
          <p:nvPr/>
        </p:nvSpPr>
        <p:spPr bwMode="auto">
          <a:xfrm flipH="1">
            <a:off x="5562600" y="1257300"/>
            <a:ext cx="685800" cy="57150"/>
          </a:xfrm>
          <a:prstGeom prst="line">
            <a:avLst/>
          </a:prstGeom>
          <a:noFill/>
          <a:ln w="25400">
            <a:solidFill>
              <a:schemeClr val="hlink"/>
            </a:solidFill>
            <a:round/>
            <a:headEnd/>
            <a:tailEnd type="triangle" w="med" len="med"/>
          </a:ln>
        </p:spPr>
        <p:txBody>
          <a:bodyPr wrap="none" anchor="ctr">
            <a:prstTxWarp prst="textNoShape">
              <a:avLst/>
            </a:prstTxWarp>
          </a:bodyPr>
          <a:lstStyle/>
          <a:p>
            <a:endParaRPr lang="en-US"/>
          </a:p>
        </p:txBody>
      </p:sp>
      <p:sp>
        <p:nvSpPr>
          <p:cNvPr id="13"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14"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4800" b="1" u="sng">
                <a:solidFill>
                  <a:srgbClr val="BBBB6B"/>
                </a:solidFill>
              </a:rPr>
              <a:t>OPERATION REINHARD</a:t>
            </a:r>
          </a:p>
        </p:txBody>
      </p:sp>
      <p:sp>
        <p:nvSpPr>
          <p:cNvPr id="83971" name="Rectangle 3"/>
          <p:cNvSpPr>
            <a:spLocks noGrp="1" noChangeArrowheads="1"/>
          </p:cNvSpPr>
          <p:nvPr>
            <p:ph type="body" idx="1"/>
          </p:nvPr>
        </p:nvSpPr>
        <p:spPr/>
        <p:txBody>
          <a:bodyPr>
            <a:normAutofit fontScale="92500" lnSpcReduction="20000"/>
          </a:bodyPr>
          <a:lstStyle/>
          <a:p>
            <a:r>
              <a:rPr lang="en-US"/>
              <a:t>Largest single massacre of Holocaust</a:t>
            </a:r>
          </a:p>
          <a:p>
            <a:r>
              <a:rPr lang="en-US"/>
              <a:t>March 1942-November 1943</a:t>
            </a:r>
          </a:p>
          <a:p>
            <a:r>
              <a:rPr lang="en-US"/>
              <a:t>named after Reinhard Heydrich</a:t>
            </a:r>
          </a:p>
          <a:p>
            <a:r>
              <a:rPr lang="en-US"/>
              <a:t>carried out at three camps, run by the SS</a:t>
            </a:r>
          </a:p>
          <a:p>
            <a:r>
              <a:rPr lang="en-US"/>
              <a:t>every Jew that arrived at one of the camps would be dead in 2 hours.</a:t>
            </a:r>
          </a:p>
          <a:p>
            <a:r>
              <a:rPr lang="en-US"/>
              <a:t>Total of 1,700,000 Jews killed</a:t>
            </a:r>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971">
                                            <p:txEl>
                                              <p:pRg st="1" end="1"/>
                                            </p:txEl>
                                          </p:spTgt>
                                        </p:tgtEl>
                                        <p:attrNameLst>
                                          <p:attrName>style.visibility</p:attrName>
                                        </p:attrNameLst>
                                      </p:cBhvr>
                                      <p:to>
                                        <p:strVal val="visible"/>
                                      </p:to>
                                    </p:set>
                                    <p:anim calcmode="lin" valueType="num">
                                      <p:cBhvr additive="base">
                                        <p:cTn id="7" dur="500" fill="hold"/>
                                        <p:tgtEl>
                                          <p:spTgt spid="839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3971">
                                            <p:txEl>
                                              <p:pRg st="2" end="2"/>
                                            </p:txEl>
                                          </p:spTgt>
                                        </p:tgtEl>
                                        <p:attrNameLst>
                                          <p:attrName>style.visibility</p:attrName>
                                        </p:attrNameLst>
                                      </p:cBhvr>
                                      <p:to>
                                        <p:strVal val="visible"/>
                                      </p:to>
                                    </p:set>
                                    <p:anim calcmode="lin" valueType="num">
                                      <p:cBhvr additive="base">
                                        <p:cTn id="13" dur="500" fill="hold"/>
                                        <p:tgtEl>
                                          <p:spTgt spid="839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9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3971">
                                            <p:txEl>
                                              <p:pRg st="3" end="3"/>
                                            </p:txEl>
                                          </p:spTgt>
                                        </p:tgtEl>
                                        <p:attrNameLst>
                                          <p:attrName>style.visibility</p:attrName>
                                        </p:attrNameLst>
                                      </p:cBhvr>
                                      <p:to>
                                        <p:strVal val="visible"/>
                                      </p:to>
                                    </p:set>
                                    <p:anim calcmode="lin" valueType="num">
                                      <p:cBhvr additive="base">
                                        <p:cTn id="19" dur="500" fill="hold"/>
                                        <p:tgtEl>
                                          <p:spTgt spid="839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9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3971">
                                            <p:txEl>
                                              <p:pRg st="4" end="4"/>
                                            </p:txEl>
                                          </p:spTgt>
                                        </p:tgtEl>
                                        <p:attrNameLst>
                                          <p:attrName>style.visibility</p:attrName>
                                        </p:attrNameLst>
                                      </p:cBhvr>
                                      <p:to>
                                        <p:strVal val="visible"/>
                                      </p:to>
                                    </p:set>
                                    <p:anim calcmode="lin" valueType="num">
                                      <p:cBhvr additive="base">
                                        <p:cTn id="25" dur="500" fill="hold"/>
                                        <p:tgtEl>
                                          <p:spTgt spid="839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39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3971">
                                            <p:txEl>
                                              <p:pRg st="5" end="5"/>
                                            </p:txEl>
                                          </p:spTgt>
                                        </p:tgtEl>
                                        <p:attrNameLst>
                                          <p:attrName>style.visibility</p:attrName>
                                        </p:attrNameLst>
                                      </p:cBhvr>
                                      <p:to>
                                        <p:strVal val="visible"/>
                                      </p:to>
                                    </p:set>
                                    <p:anim calcmode="lin" valueType="num">
                                      <p:cBhvr additive="base">
                                        <p:cTn id="31" dur="500" fill="hold"/>
                                        <p:tgtEl>
                                          <p:spTgt spid="8397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39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685800" y="171450"/>
            <a:ext cx="7772400" cy="857250"/>
          </a:xfrm>
        </p:spPr>
        <p:txBody>
          <a:bodyPr/>
          <a:lstStyle/>
          <a:p>
            <a:r>
              <a:rPr lang="en-US"/>
              <a:t>Einsatzgruppen</a:t>
            </a:r>
          </a:p>
        </p:txBody>
      </p:sp>
      <p:sp>
        <p:nvSpPr>
          <p:cNvPr id="116739" name="Rectangle 3"/>
          <p:cNvSpPr>
            <a:spLocks noGrp="1" noChangeArrowheads="1"/>
          </p:cNvSpPr>
          <p:nvPr>
            <p:ph type="body" sz="half" idx="1"/>
          </p:nvPr>
        </p:nvSpPr>
        <p:spPr>
          <a:xfrm>
            <a:off x="685800" y="1085850"/>
            <a:ext cx="4343400" cy="3086100"/>
          </a:xfrm>
        </p:spPr>
        <p:txBody>
          <a:bodyPr>
            <a:normAutofit fontScale="92500" lnSpcReduction="10000"/>
          </a:bodyPr>
          <a:lstStyle/>
          <a:p>
            <a:r>
              <a:rPr lang="en-US" sz="2800"/>
              <a:t>Not all murdered Jews were killed in the camps. A mobile killing force called the Einsatzgrubben conducted many executions, particularly in the Ukraine and Baltic states.</a:t>
            </a:r>
          </a:p>
        </p:txBody>
      </p:sp>
      <p:pic>
        <p:nvPicPr>
          <p:cNvPr id="116740" name="Picture 5" descr="einsatzvictims2"/>
          <p:cNvPicPr>
            <a:picLocks noGrp="1" noChangeAspect="1" noChangeArrowheads="1"/>
          </p:cNvPicPr>
          <p:nvPr>
            <p:ph sz="half" idx="2"/>
          </p:nvPr>
        </p:nvPicPr>
        <p:blipFill>
          <a:blip r:embed="rId2"/>
          <a:srcRect b="14516"/>
          <a:stretch>
            <a:fillRect/>
          </a:stretch>
        </p:blipFill>
        <p:spPr>
          <a:xfrm>
            <a:off x="5257801" y="1085850"/>
            <a:ext cx="3268663" cy="3028950"/>
          </a:xfrm>
          <a:noFill/>
        </p:spPr>
      </p:pic>
      <p:sp>
        <p:nvSpPr>
          <p:cNvPr id="116741" name="Text Box 7"/>
          <p:cNvSpPr txBox="1">
            <a:spLocks noChangeArrowheads="1"/>
          </p:cNvSpPr>
          <p:nvPr/>
        </p:nvSpPr>
        <p:spPr bwMode="auto">
          <a:xfrm>
            <a:off x="5257800" y="4160044"/>
            <a:ext cx="3581400" cy="1015663"/>
          </a:xfrm>
          <a:prstGeom prst="rect">
            <a:avLst/>
          </a:prstGeom>
          <a:noFill/>
          <a:ln w="12700" cap="sq">
            <a:noFill/>
            <a:miter lim="800000"/>
            <a:headEnd type="none" w="sm" len="sm"/>
            <a:tailEnd type="none" w="sm" len="sm"/>
          </a:ln>
        </p:spPr>
        <p:txBody>
          <a:bodyPr>
            <a:prstTxWarp prst="textNoShape">
              <a:avLst/>
            </a:prstTxWarp>
            <a:spAutoFit/>
          </a:bodyPr>
          <a:lstStyle/>
          <a:p>
            <a:pPr>
              <a:spcBef>
                <a:spcPct val="50000"/>
              </a:spcBef>
            </a:pPr>
            <a:r>
              <a:rPr lang="en-US" sz="2000" b="0"/>
              <a:t>Jews from Lubny (Ukraine) assembled just prior to execution</a:t>
            </a:r>
            <a:r>
              <a:rPr lang="en-US" sz="2000"/>
              <a:t> </a:t>
            </a:r>
          </a:p>
        </p:txBody>
      </p:sp>
      <p:sp>
        <p:nvSpPr>
          <p:cNvPr id="6"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7"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5" descr="einsatzvictims"/>
          <p:cNvPicPr>
            <a:picLocks noChangeAspect="1" noChangeArrowheads="1"/>
          </p:cNvPicPr>
          <p:nvPr/>
        </p:nvPicPr>
        <p:blipFill>
          <a:blip r:embed="rId2"/>
          <a:srcRect/>
          <a:stretch>
            <a:fillRect/>
          </a:stretch>
        </p:blipFill>
        <p:spPr bwMode="auto">
          <a:xfrm>
            <a:off x="457200" y="171450"/>
            <a:ext cx="8305800" cy="4256485"/>
          </a:xfrm>
          <a:prstGeom prst="rect">
            <a:avLst/>
          </a:prstGeom>
          <a:noFill/>
          <a:ln w="9525">
            <a:noFill/>
            <a:miter lim="800000"/>
            <a:headEnd/>
            <a:tailEnd/>
          </a:ln>
        </p:spPr>
      </p:pic>
      <p:sp>
        <p:nvSpPr>
          <p:cNvPr id="117763" name="Text Box 6"/>
          <p:cNvSpPr txBox="1">
            <a:spLocks noChangeArrowheads="1"/>
          </p:cNvSpPr>
          <p:nvPr/>
        </p:nvSpPr>
        <p:spPr bwMode="auto">
          <a:xfrm>
            <a:off x="152400" y="4457701"/>
            <a:ext cx="9144000" cy="707886"/>
          </a:xfrm>
          <a:prstGeom prst="rect">
            <a:avLst/>
          </a:prstGeom>
          <a:noFill/>
          <a:ln w="12700" cap="sq">
            <a:noFill/>
            <a:miter lim="800000"/>
            <a:headEnd type="none" w="sm" len="sm"/>
            <a:tailEnd type="none" w="sm" len="sm"/>
          </a:ln>
        </p:spPr>
        <p:txBody>
          <a:bodyPr>
            <a:prstTxWarp prst="textNoShape">
              <a:avLst/>
            </a:prstTxWarp>
            <a:spAutoFit/>
          </a:bodyPr>
          <a:lstStyle/>
          <a:p>
            <a:pPr algn="ctr">
              <a:spcBef>
                <a:spcPct val="50000"/>
              </a:spcBef>
            </a:pPr>
            <a:r>
              <a:rPr lang="en-US" sz="2000" b="0"/>
              <a:t>Jewish victims who have been asked to </a:t>
            </a:r>
            <a:br>
              <a:rPr lang="en-US" sz="2000" b="0"/>
            </a:br>
            <a:r>
              <a:rPr lang="en-US" sz="2000" b="0"/>
              <a:t>remove their outer garments prior to execution </a:t>
            </a:r>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799" y="361950"/>
            <a:ext cx="8610601" cy="438150"/>
          </a:xfrm>
        </p:spPr>
        <p:txBody>
          <a:bodyPr>
            <a:noAutofit/>
          </a:bodyPr>
          <a:lstStyle/>
          <a:p>
            <a:r>
              <a:rPr lang="en-US" sz="1800" dirty="0" smtClean="0">
                <a:latin typeface="Heiti TC Light"/>
                <a:cs typeface="Heiti TC Light"/>
              </a:rPr>
              <a:t>The Goal of Classification: Remove the so-called </a:t>
            </a:r>
            <a:r>
              <a:rPr lang="en-US" sz="1800" dirty="0">
                <a:latin typeface="Heiti TC Light"/>
                <a:cs typeface="Heiti TC Light"/>
              </a:rPr>
              <a:t>Inferior Types</a:t>
            </a:r>
          </a:p>
        </p:txBody>
      </p:sp>
      <p:sp>
        <p:nvSpPr>
          <p:cNvPr id="13315" name="Rectangle 3"/>
          <p:cNvSpPr>
            <a:spLocks noGrp="1" noChangeArrowheads="1"/>
          </p:cNvSpPr>
          <p:nvPr>
            <p:ph type="body" sz="half" idx="1"/>
          </p:nvPr>
        </p:nvSpPr>
        <p:spPr>
          <a:xfrm>
            <a:off x="228600" y="3086100"/>
            <a:ext cx="3810000" cy="1771650"/>
          </a:xfrm>
        </p:spPr>
        <p:txBody>
          <a:bodyPr>
            <a:normAutofit/>
          </a:bodyPr>
          <a:lstStyle/>
          <a:p>
            <a:pPr>
              <a:lnSpc>
                <a:spcPct val="90000"/>
              </a:lnSpc>
            </a:pPr>
            <a:r>
              <a:rPr lang="en-US" sz="1600" dirty="0">
                <a:latin typeface="Heiti TC Light"/>
                <a:cs typeface="Heiti TC Light"/>
              </a:rPr>
              <a:t>Hitler's goal was to remove</a:t>
            </a:r>
            <a:r>
              <a:rPr lang="en-US" sz="1600" dirty="0" smtClean="0">
                <a:latin typeface="Heiti TC Light"/>
                <a:cs typeface="Heiti TC Light"/>
              </a:rPr>
              <a:t> what he thought were the </a:t>
            </a:r>
            <a:r>
              <a:rPr lang="en-US" sz="1600" dirty="0">
                <a:latin typeface="Heiti TC Light"/>
                <a:cs typeface="Heiti TC Light"/>
              </a:rPr>
              <a:t>inferior types from Germany, making more</a:t>
            </a:r>
            <a:r>
              <a:rPr lang="en-US" sz="1600" dirty="0" smtClean="0">
                <a:latin typeface="Heiti TC Light"/>
                <a:cs typeface="Heiti TC Light"/>
              </a:rPr>
              <a:t> LEBENSRAUM </a:t>
            </a:r>
            <a:r>
              <a:rPr lang="en-US" sz="1600" dirty="0">
                <a:latin typeface="Heiti TC Light"/>
                <a:cs typeface="Heiti TC Light"/>
              </a:rPr>
              <a:t>(living</a:t>
            </a:r>
            <a:r>
              <a:rPr lang="en-US" sz="1600" dirty="0" smtClean="0">
                <a:latin typeface="Heiti TC Light"/>
                <a:cs typeface="Heiti TC Light"/>
              </a:rPr>
              <a:t> room) </a:t>
            </a:r>
            <a:r>
              <a:rPr lang="en-US" sz="1600" dirty="0">
                <a:latin typeface="Heiti TC Light"/>
                <a:cs typeface="Heiti TC Light"/>
              </a:rPr>
              <a:t>for the</a:t>
            </a:r>
            <a:r>
              <a:rPr lang="en-US" sz="1600" dirty="0" smtClean="0">
                <a:latin typeface="Heiti TC Light"/>
                <a:cs typeface="Heiti TC Light"/>
              </a:rPr>
              <a:t> so-called superior </a:t>
            </a:r>
            <a:r>
              <a:rPr lang="en-US" sz="1600" dirty="0">
                <a:latin typeface="Heiti TC Light"/>
                <a:cs typeface="Heiti TC Light"/>
              </a:rPr>
              <a:t>Aryans. </a:t>
            </a:r>
          </a:p>
          <a:p>
            <a:pPr>
              <a:lnSpc>
                <a:spcPct val="90000"/>
              </a:lnSpc>
            </a:pPr>
            <a:r>
              <a:rPr lang="en-US" sz="1600" dirty="0">
                <a:latin typeface="Heiti TC Light"/>
                <a:cs typeface="Heiti TC Light"/>
              </a:rPr>
              <a:t>The Jews were the special object of his hatred. </a:t>
            </a:r>
          </a:p>
          <a:p>
            <a:pPr>
              <a:lnSpc>
                <a:spcPct val="90000"/>
              </a:lnSpc>
            </a:pPr>
            <a:endParaRPr lang="en-US" sz="2800" dirty="0"/>
          </a:p>
        </p:txBody>
      </p:sp>
      <p:pic>
        <p:nvPicPr>
          <p:cNvPr id="13316" name="Picture 4"/>
          <p:cNvPicPr>
            <a:picLocks noGrp="1" noChangeAspect="1" noChangeArrowheads="1"/>
          </p:cNvPicPr>
          <p:nvPr>
            <p:ph sz="half" idx="2"/>
          </p:nvPr>
        </p:nvPicPr>
        <p:blipFill>
          <a:blip r:embed="rId2"/>
          <a:srcRect/>
          <a:stretch>
            <a:fillRect/>
          </a:stretch>
        </p:blipFill>
        <p:spPr>
          <a:xfrm>
            <a:off x="533400" y="819150"/>
            <a:ext cx="3277870" cy="2266950"/>
          </a:xfrm>
          <a:noFill/>
        </p:spPr>
      </p:pic>
      <p:sp>
        <p:nvSpPr>
          <p:cNvPr id="5"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6"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CLASSIFICATION</a:t>
            </a:r>
            <a:endParaRPr lang="en-US" sz="2000" dirty="0">
              <a:solidFill>
                <a:srgbClr val="000000"/>
              </a:solidFill>
              <a:latin typeface="Heiti SC Medium"/>
              <a:cs typeface="Heiti SC Medium"/>
            </a:endParaRPr>
          </a:p>
        </p:txBody>
      </p:sp>
      <p:sp>
        <p:nvSpPr>
          <p:cNvPr id="7" name="Rectangle 2"/>
          <p:cNvSpPr txBox="1">
            <a:spLocks noChangeArrowheads="1"/>
          </p:cNvSpPr>
          <p:nvPr/>
        </p:nvSpPr>
        <p:spPr>
          <a:xfrm>
            <a:off x="4800600" y="1428750"/>
            <a:ext cx="3657600" cy="514350"/>
          </a:xfrm>
          <a:prstGeom prst="rect">
            <a:avLst/>
          </a:prstGeom>
        </p:spPr>
        <p:txBody>
          <a:bodyPr vert="horz" lIns="91440" tIns="45720" rIns="91440" bIns="45720" rtlCol="0" anchor="ctr">
            <a:normAutofit fontScale="6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chemeClr val="tx1"/>
                </a:solidFill>
                <a:effectLst/>
                <a:uLnTx/>
                <a:uFillTx/>
                <a:latin typeface="Heiti TC Light"/>
                <a:ea typeface="+mj-ea"/>
                <a:cs typeface="Heiti TC Light"/>
              </a:rPr>
              <a:t>The Racial Hygiene Movement</a:t>
            </a:r>
            <a:endParaRPr kumimoji="0" lang="en-US" sz="3000" b="1" i="0" u="none" strike="noStrike" kern="1200" cap="none" spc="0" normalizeH="0" baseline="0" noProof="0" dirty="0">
              <a:ln>
                <a:noFill/>
              </a:ln>
              <a:solidFill>
                <a:schemeClr val="tx1"/>
              </a:solidFill>
              <a:effectLst/>
              <a:uLnTx/>
              <a:uFillTx/>
              <a:latin typeface="Heiti TC Light"/>
              <a:ea typeface="+mj-ea"/>
              <a:cs typeface="Heiti TC Light"/>
            </a:endParaRPr>
          </a:p>
        </p:txBody>
      </p:sp>
      <p:sp>
        <p:nvSpPr>
          <p:cNvPr id="8" name="Rectangle 3"/>
          <p:cNvSpPr txBox="1">
            <a:spLocks noChangeArrowheads="1"/>
          </p:cNvSpPr>
          <p:nvPr/>
        </p:nvSpPr>
        <p:spPr>
          <a:xfrm>
            <a:off x="4571999" y="1866900"/>
            <a:ext cx="4191001" cy="2076450"/>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smtClean="0">
                <a:ln>
                  <a:noFill/>
                </a:ln>
                <a:solidFill>
                  <a:schemeClr val="tx1"/>
                </a:solidFill>
                <a:effectLst/>
                <a:uLnTx/>
                <a:uFillTx/>
                <a:latin typeface="Heiti TC Light"/>
                <a:ea typeface="+mn-ea"/>
                <a:cs typeface="Heiti TC Light"/>
              </a:rPr>
              <a:t>The Racial Hygiene Movement (RHM), which began</a:t>
            </a:r>
            <a:r>
              <a:rPr kumimoji="0" lang="en-US" sz="1600" b="1" i="0" u="none" strike="noStrike" kern="1200" cap="none" spc="0" normalizeH="0" baseline="0" noProof="0" dirty="0" smtClean="0">
                <a:ln>
                  <a:noFill/>
                </a:ln>
                <a:solidFill>
                  <a:schemeClr val="tx1"/>
                </a:solidFill>
                <a:effectLst/>
                <a:uLnTx/>
                <a:uFillTx/>
                <a:latin typeface="Heiti TC Light"/>
                <a:ea typeface="+mn-ea"/>
                <a:cs typeface="Heiti TC Light"/>
              </a:rPr>
              <a:t> </a:t>
            </a:r>
            <a:r>
              <a:rPr kumimoji="0" lang="en-US" sz="1600" b="0" i="0" u="none" strike="noStrike" kern="1200" cap="none" spc="0" normalizeH="0" baseline="0" noProof="0" dirty="0" smtClean="0">
                <a:ln>
                  <a:noFill/>
                </a:ln>
                <a:solidFill>
                  <a:schemeClr val="tx1"/>
                </a:solidFill>
                <a:effectLst/>
                <a:uLnTx/>
                <a:uFillTx/>
                <a:latin typeface="Heiti TC Light"/>
                <a:ea typeface="+mn-ea"/>
                <a:cs typeface="Heiti TC Light"/>
              </a:rPr>
              <a:t>in Germany in 1905, had few supporters until the Nazis came to power.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smtClean="0">
                <a:ln>
                  <a:noFill/>
                </a:ln>
                <a:solidFill>
                  <a:schemeClr val="tx2"/>
                </a:solidFill>
                <a:effectLst/>
                <a:uLnTx/>
                <a:uFillTx/>
                <a:latin typeface="Heiti TC Light"/>
                <a:ea typeface="+mn-ea"/>
                <a:cs typeface="Heiti TC Light"/>
              </a:rPr>
              <a:t>“Only through [the </a:t>
            </a:r>
            <a:r>
              <a:rPr kumimoji="0" lang="en-US" sz="1600" b="0" i="0" u="none" strike="noStrike" kern="1200" cap="none" spc="0" normalizeH="0" baseline="0" noProof="0" dirty="0" err="1" smtClean="0">
                <a:ln>
                  <a:noFill/>
                </a:ln>
                <a:solidFill>
                  <a:schemeClr val="tx2"/>
                </a:solidFill>
                <a:effectLst/>
                <a:uLnTx/>
                <a:uFillTx/>
                <a:latin typeface="Heiti TC Light"/>
                <a:ea typeface="+mn-ea"/>
                <a:cs typeface="Heiti TC Light"/>
              </a:rPr>
              <a:t>Führer</a:t>
            </a:r>
            <a:r>
              <a:rPr kumimoji="0" lang="en-US" sz="1600" b="0" i="0" u="none" strike="noStrike" kern="1200" cap="none" spc="0" normalizeH="0" baseline="0" noProof="0" dirty="0" smtClean="0">
                <a:ln>
                  <a:noFill/>
                </a:ln>
                <a:solidFill>
                  <a:schemeClr val="tx2"/>
                </a:solidFill>
                <a:effectLst/>
                <a:uLnTx/>
                <a:uFillTx/>
                <a:latin typeface="Heiti TC Light"/>
                <a:ea typeface="+mn-ea"/>
                <a:cs typeface="Heiti TC Light"/>
              </a:rPr>
              <a:t>] did our dream of …  applying racial hygiene to society become a reality.”</a:t>
            </a:r>
            <a:r>
              <a:rPr kumimoji="0" lang="en-US" sz="1600" b="0" i="0" u="none" strike="noStrike" kern="1200" cap="none" spc="0" normalizeH="0" baseline="0" noProof="0" dirty="0" smtClean="0">
                <a:ln>
                  <a:noFill/>
                </a:ln>
                <a:solidFill>
                  <a:schemeClr val="tx1"/>
                </a:solidFill>
                <a:effectLst/>
                <a:uLnTx/>
                <a:uFillTx/>
                <a:latin typeface="Heiti TC Light"/>
                <a:ea typeface="+mn-ea"/>
                <a:cs typeface="Heiti TC Light"/>
              </a:rPr>
              <a:t> </a:t>
            </a:r>
            <a:br>
              <a:rPr kumimoji="0" lang="en-US" sz="1600" b="0" i="0" u="none" strike="noStrike" kern="1200" cap="none" spc="0" normalizeH="0" baseline="0" noProof="0" dirty="0" smtClean="0">
                <a:ln>
                  <a:noFill/>
                </a:ln>
                <a:solidFill>
                  <a:schemeClr val="tx1"/>
                </a:solidFill>
                <a:effectLst/>
                <a:uLnTx/>
                <a:uFillTx/>
                <a:latin typeface="Heiti TC Light"/>
                <a:ea typeface="+mn-ea"/>
                <a:cs typeface="Heiti TC Light"/>
              </a:rPr>
            </a:br>
            <a:r>
              <a:rPr kumimoji="0" lang="en-US" sz="1600" b="0" i="0" u="none" strike="noStrike" kern="1200" cap="none" spc="0" normalizeH="0" baseline="0" noProof="0" dirty="0" smtClean="0">
                <a:ln>
                  <a:noFill/>
                </a:ln>
                <a:solidFill>
                  <a:schemeClr val="tx1"/>
                </a:solidFill>
                <a:effectLst/>
                <a:uLnTx/>
                <a:uFillTx/>
                <a:latin typeface="Heiti TC Light"/>
                <a:ea typeface="+mn-ea"/>
                <a:cs typeface="Heiti TC Light"/>
              </a:rPr>
              <a:t>-- Ernst </a:t>
            </a:r>
            <a:r>
              <a:rPr kumimoji="0" lang="en-US" sz="1600" b="0" i="0" u="none" strike="noStrike" kern="1200" cap="none" spc="0" normalizeH="0" baseline="0" noProof="0" dirty="0" err="1" smtClean="0">
                <a:ln>
                  <a:noFill/>
                </a:ln>
                <a:solidFill>
                  <a:schemeClr val="tx1"/>
                </a:solidFill>
                <a:effectLst/>
                <a:uLnTx/>
                <a:uFillTx/>
                <a:latin typeface="Heiti TC Light"/>
                <a:ea typeface="+mn-ea"/>
                <a:cs typeface="Heiti TC Light"/>
              </a:rPr>
              <a:t>Rüdin</a:t>
            </a:r>
            <a:r>
              <a:rPr kumimoji="0" lang="en-US" sz="1600" b="0" i="0" u="none" strike="noStrike" kern="1200" cap="none" spc="0" normalizeH="0" baseline="0" noProof="0" dirty="0" smtClean="0">
                <a:ln>
                  <a:noFill/>
                </a:ln>
                <a:solidFill>
                  <a:schemeClr val="tx1"/>
                </a:solidFill>
                <a:effectLst/>
                <a:uLnTx/>
                <a:uFillTx/>
                <a:latin typeface="Heiti TC Light"/>
                <a:ea typeface="+mn-ea"/>
                <a:cs typeface="Heiti TC Light"/>
              </a:rPr>
              <a:t> - Nazi psychiatrist </a:t>
            </a:r>
            <a:endParaRPr kumimoji="0" lang="en-US" sz="1600" b="0" i="0" u="none" strike="noStrike" kern="1200" cap="none" spc="0" normalizeH="0" baseline="0" noProof="0" dirty="0">
              <a:ln>
                <a:noFill/>
              </a:ln>
              <a:solidFill>
                <a:schemeClr val="tx1"/>
              </a:solidFill>
              <a:effectLst/>
              <a:uLnTx/>
              <a:uFillTx/>
              <a:latin typeface="Heiti TC Light"/>
              <a:ea typeface="+mn-ea"/>
              <a:cs typeface="Heiti TC Ligh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6" descr="einsatzgruppen"/>
          <p:cNvPicPr>
            <a:picLocks noChangeAspect="1" noChangeArrowheads="1"/>
          </p:cNvPicPr>
          <p:nvPr/>
        </p:nvPicPr>
        <p:blipFill>
          <a:blip r:embed="rId2"/>
          <a:srcRect/>
          <a:stretch>
            <a:fillRect/>
          </a:stretch>
        </p:blipFill>
        <p:spPr bwMode="auto">
          <a:xfrm>
            <a:off x="2600326" y="330994"/>
            <a:ext cx="3952875" cy="4286250"/>
          </a:xfrm>
          <a:prstGeom prst="rect">
            <a:avLst/>
          </a:prstGeom>
          <a:noFill/>
          <a:ln w="9525">
            <a:noFill/>
            <a:miter lim="800000"/>
            <a:headEnd/>
            <a:tailEnd/>
          </a:ln>
        </p:spPr>
      </p:pic>
      <p:sp>
        <p:nvSpPr>
          <p:cNvPr id="118787" name="Text Box 7"/>
          <p:cNvSpPr txBox="1">
            <a:spLocks noChangeArrowheads="1"/>
          </p:cNvSpPr>
          <p:nvPr/>
        </p:nvSpPr>
        <p:spPr bwMode="auto">
          <a:xfrm>
            <a:off x="2209800" y="4617244"/>
            <a:ext cx="4648200" cy="707886"/>
          </a:xfrm>
          <a:prstGeom prst="rect">
            <a:avLst/>
          </a:prstGeom>
          <a:noFill/>
          <a:ln w="12700" cap="sq">
            <a:noFill/>
            <a:miter lim="800000"/>
            <a:headEnd type="none" w="sm" len="sm"/>
            <a:tailEnd type="none" w="sm" len="sm"/>
          </a:ln>
        </p:spPr>
        <p:txBody>
          <a:bodyPr>
            <a:prstTxWarp prst="textNoShape">
              <a:avLst/>
            </a:prstTxWarp>
            <a:spAutoFit/>
          </a:bodyPr>
          <a:lstStyle/>
          <a:p>
            <a:pPr algn="ctr">
              <a:spcBef>
                <a:spcPct val="50000"/>
              </a:spcBef>
            </a:pPr>
            <a:r>
              <a:rPr lang="en-US" sz="2000" b="0"/>
              <a:t>Einsatzgrubben executions in the Ukraine </a:t>
            </a:r>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5" descr="kiev"/>
          <p:cNvPicPr>
            <a:picLocks noChangeAspect="1" noChangeArrowheads="1"/>
          </p:cNvPicPr>
          <p:nvPr/>
        </p:nvPicPr>
        <p:blipFill>
          <a:blip r:embed="rId2"/>
          <a:srcRect/>
          <a:stretch>
            <a:fillRect/>
          </a:stretch>
        </p:blipFill>
        <p:spPr bwMode="auto">
          <a:xfrm>
            <a:off x="381000" y="400050"/>
            <a:ext cx="8458200" cy="4167188"/>
          </a:xfrm>
          <a:prstGeom prst="rect">
            <a:avLst/>
          </a:prstGeom>
          <a:noFill/>
          <a:ln w="9525">
            <a:noFill/>
            <a:miter lim="800000"/>
            <a:headEnd/>
            <a:tailEnd/>
          </a:ln>
        </p:spPr>
      </p:pic>
      <p:sp>
        <p:nvSpPr>
          <p:cNvPr id="119811" name="Text Box 6"/>
          <p:cNvSpPr txBox="1">
            <a:spLocks noChangeArrowheads="1"/>
          </p:cNvSpPr>
          <p:nvPr/>
        </p:nvSpPr>
        <p:spPr bwMode="auto">
          <a:xfrm>
            <a:off x="381000" y="4572000"/>
            <a:ext cx="8458200" cy="369332"/>
          </a:xfrm>
          <a:prstGeom prst="rect">
            <a:avLst/>
          </a:prstGeom>
          <a:noFill/>
          <a:ln w="12700" cap="sq">
            <a:noFill/>
            <a:miter lim="800000"/>
            <a:headEnd type="none" w="sm" len="sm"/>
            <a:tailEnd type="none" w="sm" len="sm"/>
          </a:ln>
        </p:spPr>
        <p:txBody>
          <a:bodyPr>
            <a:prstTxWarp prst="textNoShape">
              <a:avLst/>
            </a:prstTxWarp>
            <a:spAutoFit/>
          </a:bodyPr>
          <a:lstStyle/>
          <a:p>
            <a:pPr algn="ctr">
              <a:spcBef>
                <a:spcPct val="50000"/>
              </a:spcBef>
            </a:pPr>
            <a:r>
              <a:rPr lang="en-US" b="0"/>
              <a:t>Jewish citizens of Kiev marching to Babi Yar</a:t>
            </a:r>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5" descr="babiyar"/>
          <p:cNvPicPr>
            <a:picLocks noChangeAspect="1" noChangeArrowheads="1"/>
          </p:cNvPicPr>
          <p:nvPr/>
        </p:nvPicPr>
        <p:blipFill>
          <a:blip r:embed="rId2"/>
          <a:srcRect/>
          <a:stretch>
            <a:fillRect/>
          </a:stretch>
        </p:blipFill>
        <p:spPr bwMode="auto">
          <a:xfrm>
            <a:off x="533400" y="228601"/>
            <a:ext cx="8153400" cy="4165997"/>
          </a:xfrm>
          <a:prstGeom prst="rect">
            <a:avLst/>
          </a:prstGeom>
          <a:noFill/>
          <a:ln w="9525">
            <a:noFill/>
            <a:miter lim="800000"/>
            <a:headEnd/>
            <a:tailEnd/>
          </a:ln>
        </p:spPr>
      </p:pic>
      <p:sp>
        <p:nvSpPr>
          <p:cNvPr id="120835" name="Text Box 6"/>
          <p:cNvSpPr txBox="1">
            <a:spLocks noChangeArrowheads="1"/>
          </p:cNvSpPr>
          <p:nvPr/>
        </p:nvSpPr>
        <p:spPr bwMode="auto">
          <a:xfrm>
            <a:off x="457200" y="4457701"/>
            <a:ext cx="8458200" cy="1015663"/>
          </a:xfrm>
          <a:prstGeom prst="rect">
            <a:avLst/>
          </a:prstGeom>
          <a:noFill/>
          <a:ln w="12700" cap="sq">
            <a:noFill/>
            <a:miter lim="800000"/>
            <a:headEnd type="none" w="sm" len="sm"/>
            <a:tailEnd type="none" w="sm" len="sm"/>
          </a:ln>
        </p:spPr>
        <p:txBody>
          <a:bodyPr>
            <a:prstTxWarp prst="textNoShape">
              <a:avLst/>
            </a:prstTxWarp>
            <a:spAutoFit/>
          </a:bodyPr>
          <a:lstStyle/>
          <a:p>
            <a:pPr>
              <a:spcBef>
                <a:spcPct val="50000"/>
              </a:spcBef>
            </a:pPr>
            <a:r>
              <a:rPr lang="en-US" sz="2000" b="0"/>
              <a:t>The ravine at Babi Yar, scene of mass executions in 1941. Ensatzgrubben killed 33,000 citizens of Kiev by gunning them down on the edge of the ravine. </a:t>
            </a:r>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H:\campsmap.gif"/>
          <p:cNvPicPr>
            <a:picLocks noChangeAspect="1" noChangeArrowheads="1"/>
          </p:cNvPicPr>
          <p:nvPr/>
        </p:nvPicPr>
        <p:blipFill>
          <a:blip r:embed="rId2"/>
          <a:srcRect/>
          <a:stretch>
            <a:fillRect/>
          </a:stretch>
        </p:blipFill>
        <p:spPr bwMode="auto">
          <a:xfrm>
            <a:off x="1524000" y="514350"/>
            <a:ext cx="6172200" cy="4131352"/>
          </a:xfrm>
          <a:prstGeom prst="rect">
            <a:avLst/>
          </a:prstGeom>
          <a:noFill/>
          <a:ln w="9525">
            <a:noFill/>
            <a:miter lim="800000"/>
            <a:headEnd/>
            <a:tailEnd/>
          </a:ln>
        </p:spPr>
      </p:pic>
      <p:sp>
        <p:nvSpPr>
          <p:cNvPr id="3"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4"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61950"/>
            <a:ext cx="8229600" cy="548879"/>
          </a:xfrm>
        </p:spPr>
        <p:txBody>
          <a:bodyPr>
            <a:normAutofit/>
          </a:bodyPr>
          <a:lstStyle/>
          <a:p>
            <a:r>
              <a:rPr lang="en-US" sz="2800" dirty="0">
                <a:solidFill>
                  <a:srgbClr val="000000"/>
                </a:solidFill>
                <a:latin typeface="Heiti TC Light"/>
                <a:cs typeface="Heiti TC Light"/>
              </a:rPr>
              <a:t>RAVENSBRUCK</a:t>
            </a:r>
          </a:p>
        </p:txBody>
      </p:sp>
      <p:sp>
        <p:nvSpPr>
          <p:cNvPr id="41987" name="Rectangle 3"/>
          <p:cNvSpPr>
            <a:spLocks noGrp="1" noChangeArrowheads="1"/>
          </p:cNvSpPr>
          <p:nvPr>
            <p:ph type="body" sz="half" idx="1"/>
          </p:nvPr>
        </p:nvSpPr>
        <p:spPr>
          <a:xfrm>
            <a:off x="457200" y="1200151"/>
            <a:ext cx="3581400" cy="3394472"/>
          </a:xfrm>
        </p:spPr>
        <p:txBody>
          <a:bodyPr>
            <a:normAutofit/>
          </a:bodyPr>
          <a:lstStyle/>
          <a:p>
            <a:r>
              <a:rPr lang="en-US" sz="1882" dirty="0">
                <a:latin typeface="Heiti TC Light"/>
                <a:cs typeface="Heiti TC Light"/>
              </a:rPr>
              <a:t>Camp for women only</a:t>
            </a:r>
          </a:p>
          <a:p>
            <a:r>
              <a:rPr lang="en-US" sz="1882" dirty="0">
                <a:latin typeface="Heiti TC Light"/>
                <a:cs typeface="Heiti TC Light"/>
              </a:rPr>
              <a:t>run by German women who were criminals</a:t>
            </a:r>
          </a:p>
          <a:p>
            <a:r>
              <a:rPr lang="en-US" sz="1882" dirty="0">
                <a:latin typeface="Heiti TC Light"/>
                <a:cs typeface="Heiti TC Light"/>
              </a:rPr>
              <a:t>prisoners worked on remodeling furs</a:t>
            </a:r>
          </a:p>
          <a:p>
            <a:r>
              <a:rPr lang="en-US" sz="1882" dirty="0">
                <a:latin typeface="Heiti TC Light"/>
                <a:cs typeface="Heiti TC Light"/>
              </a:rPr>
              <a:t>50,000 killed</a:t>
            </a:r>
          </a:p>
          <a:p>
            <a:r>
              <a:rPr lang="en-US" sz="1882" dirty="0">
                <a:latin typeface="Heiti TC Light"/>
                <a:cs typeface="Heiti TC Light"/>
              </a:rPr>
              <a:t>14,000 rescued by Swedish diplomat</a:t>
            </a:r>
          </a:p>
          <a:p>
            <a:endParaRPr lang="en-US" sz="2800" dirty="0"/>
          </a:p>
        </p:txBody>
      </p:sp>
      <p:pic>
        <p:nvPicPr>
          <p:cNvPr id="122884" name="Picture 6" descr="H:\RAV.gif"/>
          <p:cNvPicPr>
            <a:picLocks noGrp="1" noChangeAspect="1" noChangeArrowheads="1"/>
          </p:cNvPicPr>
          <p:nvPr>
            <p:ph type="clipArt" sz="half" idx="2"/>
          </p:nvPr>
        </p:nvPicPr>
        <p:blipFill>
          <a:blip r:embed="rId2"/>
          <a:srcRect/>
          <a:stretch>
            <a:fillRect/>
          </a:stretch>
        </p:blipFill>
        <p:spPr>
          <a:xfrm>
            <a:off x="4038599" y="1047750"/>
            <a:ext cx="4546809" cy="3210580"/>
          </a:xfrm>
        </p:spPr>
      </p:pic>
      <p:sp>
        <p:nvSpPr>
          <p:cNvPr id="41991" name="Text Box 7"/>
          <p:cNvSpPr txBox="1">
            <a:spLocks noChangeArrowheads="1"/>
          </p:cNvSpPr>
          <p:nvPr/>
        </p:nvSpPr>
        <p:spPr bwMode="auto">
          <a:xfrm>
            <a:off x="4038600" y="4258330"/>
            <a:ext cx="4546808" cy="307777"/>
          </a:xfrm>
          <a:prstGeom prst="rect">
            <a:avLst/>
          </a:prstGeom>
          <a:noFill/>
          <a:ln w="9525">
            <a:noFill/>
            <a:miter lim="800000"/>
            <a:headEnd/>
            <a:tailEnd/>
          </a:ln>
        </p:spPr>
        <p:txBody>
          <a:bodyPr wrap="square">
            <a:prstTxWarp prst="textNoShape">
              <a:avLst/>
            </a:prstTxWarp>
            <a:spAutoFit/>
          </a:bodyPr>
          <a:lstStyle/>
          <a:p>
            <a:r>
              <a:rPr lang="en-US" sz="1400" b="0" dirty="0">
                <a:solidFill>
                  <a:srgbClr val="000000"/>
                </a:solidFill>
                <a:latin typeface="Heiti TC Light"/>
                <a:cs typeface="Heiti TC Light"/>
              </a:rPr>
              <a:t>Count </a:t>
            </a:r>
            <a:r>
              <a:rPr lang="en-US" sz="1400" b="0" dirty="0" err="1">
                <a:solidFill>
                  <a:srgbClr val="000000"/>
                </a:solidFill>
                <a:latin typeface="Heiti TC Light"/>
                <a:cs typeface="Heiti TC Light"/>
              </a:rPr>
              <a:t>Folke</a:t>
            </a:r>
            <a:r>
              <a:rPr lang="en-US" sz="1400" b="0" dirty="0">
                <a:solidFill>
                  <a:srgbClr val="000000"/>
                </a:solidFill>
                <a:latin typeface="Heiti TC Light"/>
                <a:cs typeface="Heiti TC Light"/>
              </a:rPr>
              <a:t> Bernadette negotiating for prisoners</a:t>
            </a:r>
          </a:p>
        </p:txBody>
      </p:sp>
      <p:sp>
        <p:nvSpPr>
          <p:cNvPr id="6"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7"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right)">
                                      <p:cBhvr>
                                        <p:cTn id="7" dur="5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wipe(right)">
                                      <p:cBhvr>
                                        <p:cTn id="12" dur="500"/>
                                        <p:tgtEl>
                                          <p:spTgt spid="41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wipe(right)">
                                      <p:cBhvr>
                                        <p:cTn id="17" dur="500"/>
                                        <p:tgtEl>
                                          <p:spTgt spid="419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wipe(right)">
                                      <p:cBhvr>
                                        <p:cTn id="22" dur="500"/>
                                        <p:tgtEl>
                                          <p:spTgt spid="419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41987">
                                            <p:txEl>
                                              <p:pRg st="4" end="4"/>
                                            </p:txEl>
                                          </p:spTgt>
                                        </p:tgtEl>
                                        <p:attrNameLst>
                                          <p:attrName>style.visibility</p:attrName>
                                        </p:attrNameLst>
                                      </p:cBhvr>
                                      <p:to>
                                        <p:strVal val="visible"/>
                                      </p:to>
                                    </p:set>
                                    <p:animEffect transition="in" filter="wipe(right)">
                                      <p:cBhvr>
                                        <p:cTn id="27" dur="500"/>
                                        <p:tgtEl>
                                          <p:spTgt spid="419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9" fill="hold" grpId="0" nodeType="clickEffect">
                                  <p:stCondLst>
                                    <p:cond delay="0"/>
                                  </p:stCondLst>
                                  <p:childTnLst>
                                    <p:set>
                                      <p:cBhvr>
                                        <p:cTn id="31" dur="1" fill="hold">
                                          <p:stCondLst>
                                            <p:cond delay="0"/>
                                          </p:stCondLst>
                                        </p:cTn>
                                        <p:tgtEl>
                                          <p:spTgt spid="41991"/>
                                        </p:tgtEl>
                                        <p:attrNameLst>
                                          <p:attrName>style.visibility</p:attrName>
                                        </p:attrNameLst>
                                      </p:cBhvr>
                                      <p:to>
                                        <p:strVal val="visible"/>
                                      </p:to>
                                    </p:set>
                                    <p:anim calcmode="lin" valueType="num">
                                      <p:cBhvr additive="base">
                                        <p:cTn id="32" dur="500" fill="hold"/>
                                        <p:tgtEl>
                                          <p:spTgt spid="41991"/>
                                        </p:tgtEl>
                                        <p:attrNameLst>
                                          <p:attrName>ppt_x</p:attrName>
                                        </p:attrNameLst>
                                      </p:cBhvr>
                                      <p:tavLst>
                                        <p:tav tm="0">
                                          <p:val>
                                            <p:strVal val="0-#ppt_w/2"/>
                                          </p:val>
                                        </p:tav>
                                        <p:tav tm="100000">
                                          <p:val>
                                            <p:strVal val="#ppt_x"/>
                                          </p:val>
                                        </p:tav>
                                      </p:tavLst>
                                    </p:anim>
                                    <p:anim calcmode="lin" valueType="num">
                                      <p:cBhvr additive="base">
                                        <p:cTn id="33" dur="500" fill="hold"/>
                                        <p:tgtEl>
                                          <p:spTgt spid="4199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P spid="41991"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4800" b="1" u="sng">
                <a:solidFill>
                  <a:srgbClr val="BBBB6B"/>
                </a:solidFill>
              </a:rPr>
              <a:t>THERESIENSTADT</a:t>
            </a:r>
          </a:p>
        </p:txBody>
      </p:sp>
      <p:sp>
        <p:nvSpPr>
          <p:cNvPr id="43011" name="Rectangle 3"/>
          <p:cNvSpPr>
            <a:spLocks noGrp="1" noChangeArrowheads="1"/>
          </p:cNvSpPr>
          <p:nvPr>
            <p:ph type="body" sz="half" idx="1"/>
          </p:nvPr>
        </p:nvSpPr>
        <p:spPr/>
        <p:txBody>
          <a:bodyPr>
            <a:normAutofit fontScale="85000" lnSpcReduction="10000"/>
          </a:bodyPr>
          <a:lstStyle/>
          <a:p>
            <a:r>
              <a:rPr lang="en-US" sz="2800" dirty="0"/>
              <a:t>Most humane camp</a:t>
            </a:r>
          </a:p>
          <a:p>
            <a:r>
              <a:rPr lang="en-US" sz="2800" dirty="0"/>
              <a:t>well connected Jews and war veterans</a:t>
            </a:r>
          </a:p>
          <a:p>
            <a:r>
              <a:rPr lang="en-US" sz="2800" dirty="0"/>
              <a:t>Jews married to Aryans could pay to go to this camp</a:t>
            </a:r>
          </a:p>
          <a:p>
            <a:r>
              <a:rPr lang="en-US" sz="2800" dirty="0"/>
              <a:t>Red Cross inspected this camp, good rating</a:t>
            </a:r>
          </a:p>
          <a:p>
            <a:r>
              <a:rPr lang="en-US" sz="2800" dirty="0"/>
              <a:t>stop over on the way to Auschwitz</a:t>
            </a:r>
          </a:p>
        </p:txBody>
      </p:sp>
      <p:pic>
        <p:nvPicPr>
          <p:cNvPr id="123908" name="Picture 6" descr="H:\redcross.gif"/>
          <p:cNvPicPr>
            <a:picLocks noGrp="1" noChangeAspect="1" noChangeArrowheads="1"/>
          </p:cNvPicPr>
          <p:nvPr>
            <p:ph type="clipArt" sz="half" idx="2"/>
          </p:nvPr>
        </p:nvPicPr>
        <p:blipFill>
          <a:blip r:embed="rId3"/>
          <a:srcRect/>
          <a:stretch>
            <a:fillRect/>
          </a:stretch>
        </p:blipFill>
        <p:spPr>
          <a:xfrm>
            <a:off x="4648200" y="1543050"/>
            <a:ext cx="3581400" cy="2528888"/>
          </a:xfrm>
        </p:spPr>
      </p:pic>
      <p:sp>
        <p:nvSpPr>
          <p:cNvPr id="43015" name="Text Box 7"/>
          <p:cNvSpPr txBox="1">
            <a:spLocks noChangeArrowheads="1"/>
          </p:cNvSpPr>
          <p:nvPr/>
        </p:nvSpPr>
        <p:spPr bwMode="auto">
          <a:xfrm>
            <a:off x="4800600" y="4114800"/>
            <a:ext cx="4343400" cy="646331"/>
          </a:xfrm>
          <a:prstGeom prst="rect">
            <a:avLst/>
          </a:prstGeom>
          <a:noFill/>
          <a:ln w="9525">
            <a:noFill/>
            <a:miter lim="800000"/>
            <a:headEnd/>
            <a:tailEnd/>
          </a:ln>
        </p:spPr>
        <p:txBody>
          <a:bodyPr>
            <a:prstTxWarp prst="textNoShape">
              <a:avLst/>
            </a:prstTxWarp>
            <a:spAutoFit/>
          </a:bodyPr>
          <a:lstStyle/>
          <a:p>
            <a:r>
              <a:rPr lang="en-US" dirty="0"/>
              <a:t>Jewish band playing for Red Cross inspection team</a:t>
            </a:r>
            <a:endParaRPr lang="en-US" b="0" dirty="0"/>
          </a:p>
        </p:txBody>
      </p:sp>
      <p:sp>
        <p:nvSpPr>
          <p:cNvPr id="6"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7"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anim calcmode="lin" valueType="num">
                                      <p:cBhvr additive="base">
                                        <p:cTn id="25" dur="500" fill="hold"/>
                                        <p:tgtEl>
                                          <p:spTgt spid="4301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43011">
                                            <p:txEl>
                                              <p:pRg st="4" end="4"/>
                                            </p:txEl>
                                          </p:spTgt>
                                        </p:tgtEl>
                                        <p:attrNameLst>
                                          <p:attrName>style.visibility</p:attrName>
                                        </p:attrNameLst>
                                      </p:cBhvr>
                                      <p:to>
                                        <p:strVal val="visible"/>
                                      </p:to>
                                    </p:set>
                                    <p:anim calcmode="lin" valueType="num">
                                      <p:cBhvr additive="base">
                                        <p:cTn id="31" dur="500" fill="hold"/>
                                        <p:tgtEl>
                                          <p:spTgt spid="4301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30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43015"/>
                                        </p:tgtEl>
                                        <p:attrNameLst>
                                          <p:attrName>style.visibility</p:attrName>
                                        </p:attrNameLst>
                                      </p:cBhvr>
                                      <p:to>
                                        <p:strVal val="visible"/>
                                      </p:to>
                                    </p:set>
                                    <p:anim calcmode="lin" valueType="num">
                                      <p:cBhvr additive="base">
                                        <p:cTn id="37" dur="500" fill="hold"/>
                                        <p:tgtEl>
                                          <p:spTgt spid="43015"/>
                                        </p:tgtEl>
                                        <p:attrNameLst>
                                          <p:attrName>ppt_x</p:attrName>
                                        </p:attrNameLst>
                                      </p:cBhvr>
                                      <p:tavLst>
                                        <p:tav tm="0">
                                          <p:val>
                                            <p:strVal val="1+#ppt_w/2"/>
                                          </p:val>
                                        </p:tav>
                                        <p:tav tm="100000">
                                          <p:val>
                                            <p:strVal val="#ppt_x"/>
                                          </p:val>
                                        </p:tav>
                                      </p:tavLst>
                                    </p:anim>
                                    <p:anim calcmode="lin" valueType="num">
                                      <p:cBhvr additive="base">
                                        <p:cTn id="38" dur="500" fill="hold"/>
                                        <p:tgtEl>
                                          <p:spTgt spid="4301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P spid="43015"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361950"/>
            <a:ext cx="8229600" cy="548879"/>
          </a:xfrm>
        </p:spPr>
        <p:txBody>
          <a:bodyPr>
            <a:normAutofit/>
          </a:bodyPr>
          <a:lstStyle/>
          <a:p>
            <a:r>
              <a:rPr lang="en-US" sz="2800" dirty="0">
                <a:solidFill>
                  <a:srgbClr val="000000"/>
                </a:solidFill>
                <a:latin typeface="Heiti TC Light"/>
                <a:cs typeface="Heiti TC Light"/>
              </a:rPr>
              <a:t>CHELMNO</a:t>
            </a:r>
          </a:p>
        </p:txBody>
      </p:sp>
      <p:pic>
        <p:nvPicPr>
          <p:cNvPr id="124931" name="Picture 4" descr="H:\chlemn.gif"/>
          <p:cNvPicPr>
            <a:picLocks noChangeAspect="1" noChangeArrowheads="1"/>
          </p:cNvPicPr>
          <p:nvPr/>
        </p:nvPicPr>
        <p:blipFill>
          <a:blip r:embed="rId2"/>
          <a:srcRect/>
          <a:stretch>
            <a:fillRect/>
          </a:stretch>
        </p:blipFill>
        <p:spPr bwMode="auto">
          <a:xfrm>
            <a:off x="2514600" y="1962150"/>
            <a:ext cx="4572000" cy="2770584"/>
          </a:xfrm>
          <a:prstGeom prst="rect">
            <a:avLst/>
          </a:prstGeom>
          <a:noFill/>
          <a:ln w="9525">
            <a:noFill/>
            <a:miter lim="800000"/>
            <a:headEnd/>
            <a:tailEnd/>
          </a:ln>
        </p:spPr>
      </p:pic>
      <p:sp>
        <p:nvSpPr>
          <p:cNvPr id="61445" name="Text Box 5"/>
          <p:cNvSpPr txBox="1">
            <a:spLocks noChangeArrowheads="1"/>
          </p:cNvSpPr>
          <p:nvPr/>
        </p:nvSpPr>
        <p:spPr bwMode="auto">
          <a:xfrm>
            <a:off x="0" y="1224974"/>
            <a:ext cx="8839200" cy="584776"/>
          </a:xfrm>
          <a:prstGeom prst="rect">
            <a:avLst/>
          </a:prstGeom>
          <a:noFill/>
          <a:ln w="9525">
            <a:noFill/>
            <a:miter lim="800000"/>
            <a:headEnd/>
            <a:tailEnd/>
          </a:ln>
        </p:spPr>
        <p:txBody>
          <a:bodyPr>
            <a:prstTxWarp prst="textNoShape">
              <a:avLst/>
            </a:prstTxWarp>
            <a:spAutoFit/>
          </a:bodyPr>
          <a:lstStyle/>
          <a:p>
            <a:pPr algn="ctr"/>
            <a:r>
              <a:rPr lang="en-US" sz="1600" b="0" dirty="0">
                <a:solidFill>
                  <a:srgbClr val="000000"/>
                </a:solidFill>
                <a:latin typeface="Heiti TC Light"/>
                <a:cs typeface="Heiti TC Light"/>
              </a:rPr>
              <a:t>Jews from the Lodz ghetto in Poland sent here</a:t>
            </a:r>
          </a:p>
          <a:p>
            <a:pPr algn="ctr"/>
            <a:r>
              <a:rPr lang="en-US" sz="1600" b="0" dirty="0">
                <a:solidFill>
                  <a:srgbClr val="000000"/>
                </a:solidFill>
                <a:latin typeface="Heiti TC Light"/>
                <a:cs typeface="Heiti TC Light"/>
              </a:rPr>
              <a:t>First death camp built = 1941</a:t>
            </a:r>
          </a:p>
        </p:txBody>
      </p:sp>
      <p:sp>
        <p:nvSpPr>
          <p:cNvPr id="61446" name="Text Box 6"/>
          <p:cNvSpPr txBox="1">
            <a:spLocks noChangeArrowheads="1"/>
          </p:cNvSpPr>
          <p:nvPr/>
        </p:nvSpPr>
        <p:spPr bwMode="auto">
          <a:xfrm>
            <a:off x="304800" y="3086100"/>
            <a:ext cx="2133600" cy="646331"/>
          </a:xfrm>
          <a:prstGeom prst="rect">
            <a:avLst/>
          </a:prstGeom>
          <a:noFill/>
          <a:ln w="9525">
            <a:noFill/>
            <a:miter lim="800000"/>
            <a:headEnd/>
            <a:tailEnd/>
          </a:ln>
        </p:spPr>
        <p:txBody>
          <a:bodyPr>
            <a:prstTxWarp prst="textNoShape">
              <a:avLst/>
            </a:prstTxWarp>
            <a:spAutoFit/>
          </a:bodyPr>
          <a:lstStyle/>
          <a:p>
            <a:r>
              <a:rPr lang="en-US">
                <a:solidFill>
                  <a:srgbClr val="FFFF00"/>
                </a:solidFill>
              </a:rPr>
              <a:t>First to use Gas Vans on Jews</a:t>
            </a:r>
            <a:endParaRPr lang="en-US" b="0"/>
          </a:p>
        </p:txBody>
      </p:sp>
      <p:sp>
        <p:nvSpPr>
          <p:cNvPr id="6"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7"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1445"/>
                                        </p:tgtEl>
                                        <p:attrNameLst>
                                          <p:attrName>style.visibility</p:attrName>
                                        </p:attrNameLst>
                                      </p:cBhvr>
                                      <p:to>
                                        <p:strVal val="visible"/>
                                      </p:to>
                                    </p:set>
                                    <p:anim calcmode="lin" valueType="num">
                                      <p:cBhvr additive="base">
                                        <p:cTn id="7" dur="500" fill="hold"/>
                                        <p:tgtEl>
                                          <p:spTgt spid="61445"/>
                                        </p:tgtEl>
                                        <p:attrNameLst>
                                          <p:attrName>ppt_x</p:attrName>
                                        </p:attrNameLst>
                                      </p:cBhvr>
                                      <p:tavLst>
                                        <p:tav tm="0">
                                          <p:val>
                                            <p:strVal val="1+#ppt_w/2"/>
                                          </p:val>
                                        </p:tav>
                                        <p:tav tm="100000">
                                          <p:val>
                                            <p:strVal val="#ppt_x"/>
                                          </p:val>
                                        </p:tav>
                                      </p:tavLst>
                                    </p:anim>
                                    <p:anim calcmode="lin" valueType="num">
                                      <p:cBhvr additive="base">
                                        <p:cTn id="8" dur="500" fill="hold"/>
                                        <p:tgtEl>
                                          <p:spTgt spid="614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1446"/>
                                        </p:tgtEl>
                                        <p:attrNameLst>
                                          <p:attrName>style.visibility</p:attrName>
                                        </p:attrNameLst>
                                      </p:cBhvr>
                                      <p:to>
                                        <p:strVal val="visible"/>
                                      </p:to>
                                    </p:set>
                                    <p:anim calcmode="lin" valueType="num">
                                      <p:cBhvr additive="base">
                                        <p:cTn id="13" dur="500" fill="hold"/>
                                        <p:tgtEl>
                                          <p:spTgt spid="61446"/>
                                        </p:tgtEl>
                                        <p:attrNameLst>
                                          <p:attrName>ppt_x</p:attrName>
                                        </p:attrNameLst>
                                      </p:cBhvr>
                                      <p:tavLst>
                                        <p:tav tm="0">
                                          <p:val>
                                            <p:strVal val="1+#ppt_w/2"/>
                                          </p:val>
                                        </p:tav>
                                        <p:tav tm="100000">
                                          <p:val>
                                            <p:strVal val="#ppt_x"/>
                                          </p:val>
                                        </p:tav>
                                      </p:tavLst>
                                    </p:anim>
                                    <p:anim calcmode="lin" valueType="num">
                                      <p:cBhvr additive="base">
                                        <p:cTn id="14" dur="500" fill="hold"/>
                                        <p:tgtEl>
                                          <p:spTgt spid="614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utoUpdateAnimBg="0"/>
      <p:bldP spid="61446"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5" name="Picture 3" descr="H:\POLANDCAMPS.JPG"/>
          <p:cNvPicPr>
            <a:picLocks noChangeAspect="1" noChangeArrowheads="1"/>
          </p:cNvPicPr>
          <p:nvPr/>
        </p:nvPicPr>
        <p:blipFill>
          <a:blip r:embed="rId2"/>
          <a:srcRect/>
          <a:stretch>
            <a:fillRect/>
          </a:stretch>
        </p:blipFill>
        <p:spPr bwMode="auto">
          <a:xfrm>
            <a:off x="1676400" y="546264"/>
            <a:ext cx="5791200" cy="3930486"/>
          </a:xfrm>
          <a:prstGeom prst="rect">
            <a:avLst/>
          </a:prstGeom>
          <a:noFill/>
          <a:ln w="9525">
            <a:noFill/>
            <a:miter lim="800000"/>
            <a:headEnd/>
            <a:tailEnd/>
          </a:ln>
        </p:spPr>
      </p:pic>
      <p:sp>
        <p:nvSpPr>
          <p:cNvPr id="125956" name="Text Box 4"/>
          <p:cNvSpPr txBox="1">
            <a:spLocks noChangeArrowheads="1"/>
          </p:cNvSpPr>
          <p:nvPr/>
        </p:nvSpPr>
        <p:spPr bwMode="auto">
          <a:xfrm>
            <a:off x="1752600" y="4473773"/>
            <a:ext cx="5715000" cy="307777"/>
          </a:xfrm>
          <a:prstGeom prst="rect">
            <a:avLst/>
          </a:prstGeom>
          <a:noFill/>
          <a:ln w="9525">
            <a:noFill/>
            <a:miter lim="800000"/>
            <a:headEnd/>
            <a:tailEnd/>
          </a:ln>
        </p:spPr>
        <p:txBody>
          <a:bodyPr>
            <a:prstTxWarp prst="textNoShape">
              <a:avLst/>
            </a:prstTxWarp>
            <a:spAutoFit/>
          </a:bodyPr>
          <a:lstStyle/>
          <a:p>
            <a:pPr algn="ctr"/>
            <a:r>
              <a:rPr lang="en-US" sz="1400" dirty="0" smtClean="0">
                <a:latin typeface="Heiti TC Light"/>
                <a:cs typeface="Heiti TC Light"/>
              </a:rPr>
              <a:t>MAP OF CAMPS </a:t>
            </a:r>
            <a:r>
              <a:rPr lang="en-US" sz="1400" dirty="0">
                <a:latin typeface="Heiti TC Light"/>
                <a:cs typeface="Heiti TC Light"/>
              </a:rPr>
              <a:t>IN POLAND</a:t>
            </a:r>
          </a:p>
        </p:txBody>
      </p:sp>
      <p:sp>
        <p:nvSpPr>
          <p:cNvPr id="5"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6"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4800" b="1" u="sng">
                <a:solidFill>
                  <a:srgbClr val="BBBB6B"/>
                </a:solidFill>
              </a:rPr>
              <a:t>MAJDANEK</a:t>
            </a:r>
          </a:p>
        </p:txBody>
      </p:sp>
      <p:sp>
        <p:nvSpPr>
          <p:cNvPr id="48131" name="Rectangle 3"/>
          <p:cNvSpPr>
            <a:spLocks noGrp="1" noChangeArrowheads="1"/>
          </p:cNvSpPr>
          <p:nvPr>
            <p:ph type="body" sz="half" idx="1"/>
          </p:nvPr>
        </p:nvSpPr>
        <p:spPr/>
        <p:txBody>
          <a:bodyPr>
            <a:normAutofit fontScale="92500" lnSpcReduction="10000"/>
          </a:bodyPr>
          <a:lstStyle/>
          <a:p>
            <a:r>
              <a:rPr lang="en-US" sz="2800"/>
              <a:t>Established in 1941 as a POW camp</a:t>
            </a:r>
          </a:p>
          <a:p>
            <a:r>
              <a:rPr lang="en-US" sz="2800"/>
              <a:t>started its part in the Final Solution in 1942</a:t>
            </a:r>
          </a:p>
          <a:p>
            <a:r>
              <a:rPr lang="en-US" sz="2800"/>
              <a:t>Jews, Poles and Soviet POW’s sent here</a:t>
            </a:r>
          </a:p>
          <a:p>
            <a:r>
              <a:rPr lang="en-US" sz="2800"/>
              <a:t>had two gas chambers to exterminate</a:t>
            </a:r>
          </a:p>
        </p:txBody>
      </p:sp>
      <p:pic>
        <p:nvPicPr>
          <p:cNvPr id="126980" name="Picture 6" descr="H:\mdj.gif"/>
          <p:cNvPicPr>
            <a:picLocks noGrp="1" noChangeAspect="1" noChangeArrowheads="1"/>
          </p:cNvPicPr>
          <p:nvPr>
            <p:ph type="clipArt" sz="half" idx="2"/>
          </p:nvPr>
        </p:nvPicPr>
        <p:blipFill>
          <a:blip r:embed="rId2"/>
          <a:srcRect/>
          <a:stretch>
            <a:fillRect/>
          </a:stretch>
        </p:blipFill>
        <p:spPr>
          <a:xfrm>
            <a:off x="5029200" y="1200150"/>
            <a:ext cx="3340100" cy="3657600"/>
          </a:xfrm>
        </p:spPr>
      </p:pic>
      <p:sp>
        <p:nvSpPr>
          <p:cNvPr id="5"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6"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8131">
                                            <p:txEl>
                                              <p:pRg st="3" end="3"/>
                                            </p:txEl>
                                          </p:spTgt>
                                        </p:tgtEl>
                                        <p:attrNameLst>
                                          <p:attrName>style.visibility</p:attrName>
                                        </p:attrNameLst>
                                      </p:cBhvr>
                                      <p:to>
                                        <p:strVal val="visible"/>
                                      </p:to>
                                    </p:set>
                                    <p:anim calcmode="lin" valueType="num">
                                      <p:cBhvr additive="base">
                                        <p:cTn id="25" dur="500" fill="hold"/>
                                        <p:tgtEl>
                                          <p:spTgt spid="481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131">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r>
              <a:rPr lang="en-US" sz="5400" b="1" u="sng">
                <a:solidFill>
                  <a:srgbClr val="BBBB6B"/>
                </a:solidFill>
              </a:rPr>
              <a:t>AUSCHWITZ</a:t>
            </a:r>
            <a:endParaRPr lang="en-US" sz="4800" b="1" u="sng">
              <a:solidFill>
                <a:srgbClr val="BBBB6B"/>
              </a:solidFill>
            </a:endParaRPr>
          </a:p>
        </p:txBody>
      </p:sp>
      <p:sp>
        <p:nvSpPr>
          <p:cNvPr id="35843" name="Rectangle 3"/>
          <p:cNvSpPr>
            <a:spLocks noGrp="1" noChangeArrowheads="1"/>
          </p:cNvSpPr>
          <p:nvPr>
            <p:ph type="body" idx="1"/>
          </p:nvPr>
        </p:nvSpPr>
        <p:spPr/>
        <p:txBody>
          <a:bodyPr>
            <a:normAutofit fontScale="92500" lnSpcReduction="20000"/>
          </a:bodyPr>
          <a:lstStyle/>
          <a:p>
            <a:r>
              <a:rPr lang="en-US"/>
              <a:t>Started operations in January 1940 (Poland)</a:t>
            </a:r>
          </a:p>
          <a:p>
            <a:r>
              <a:rPr lang="en-US"/>
              <a:t>Himmler chose Auschwitz as the place for the Final Solution</a:t>
            </a:r>
          </a:p>
          <a:p>
            <a:r>
              <a:rPr lang="en-US"/>
              <a:t>had 4 gas chambers/crematories by 1943 </a:t>
            </a:r>
          </a:p>
          <a:p>
            <a:r>
              <a:rPr lang="en-US"/>
              <a:t>mass killings with Zyklon B gas</a:t>
            </a:r>
          </a:p>
          <a:p>
            <a:r>
              <a:rPr lang="en-US"/>
              <a:t>commanded by Rudolph Hoess</a:t>
            </a:r>
          </a:p>
          <a:p>
            <a:r>
              <a:rPr lang="en-US"/>
              <a:t>recorded 12,000 kills in one day</a:t>
            </a:r>
          </a:p>
          <a:p>
            <a:endParaRPr lang="en-US"/>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right)">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wipe(right)">
                                      <p:cBhvr>
                                        <p:cTn id="12" dur="500"/>
                                        <p:tgtEl>
                                          <p:spTgt spid="35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wipe(right)">
                                      <p:cBhvr>
                                        <p:cTn id="17" dur="500"/>
                                        <p:tgtEl>
                                          <p:spTgt spid="358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wipe(right)">
                                      <p:cBhvr>
                                        <p:cTn id="22" dur="500"/>
                                        <p:tgtEl>
                                          <p:spTgt spid="358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Effect transition="in" filter="wipe(right)">
                                      <p:cBhvr>
                                        <p:cTn id="27" dur="500"/>
                                        <p:tgtEl>
                                          <p:spTgt spid="358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5843">
                                            <p:txEl>
                                              <p:pRg st="5" end="5"/>
                                            </p:txEl>
                                          </p:spTgt>
                                        </p:tgtEl>
                                        <p:attrNameLst>
                                          <p:attrName>style.visibility</p:attrName>
                                        </p:attrNameLst>
                                      </p:cBhvr>
                                      <p:to>
                                        <p:strVal val="visible"/>
                                      </p:to>
                                    </p:set>
                                    <p:animEffect transition="in" filter="wipe(right)">
                                      <p:cBhvr>
                                        <p:cTn id="32" dur="500"/>
                                        <p:tgtEl>
                                          <p:spTgt spid="35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124200" y="438150"/>
            <a:ext cx="4953000" cy="400050"/>
          </a:xfrm>
        </p:spPr>
        <p:txBody>
          <a:bodyPr>
            <a:normAutofit fontScale="90000"/>
          </a:bodyPr>
          <a:lstStyle/>
          <a:p>
            <a:r>
              <a:rPr lang="en-US" sz="2800" dirty="0">
                <a:latin typeface="Heiti TC Light"/>
                <a:cs typeface="Heiti TC Light"/>
              </a:rPr>
              <a:t>Euthanasia</a:t>
            </a:r>
          </a:p>
        </p:txBody>
      </p:sp>
      <p:sp>
        <p:nvSpPr>
          <p:cNvPr id="15363" name="Rectangle 3"/>
          <p:cNvSpPr>
            <a:spLocks noGrp="1" noChangeArrowheads="1"/>
          </p:cNvSpPr>
          <p:nvPr>
            <p:ph type="body" sz="half" idx="1"/>
          </p:nvPr>
        </p:nvSpPr>
        <p:spPr>
          <a:xfrm>
            <a:off x="3124200" y="819150"/>
            <a:ext cx="5410200" cy="2171700"/>
          </a:xfrm>
        </p:spPr>
        <p:txBody>
          <a:bodyPr>
            <a:normAutofit/>
          </a:bodyPr>
          <a:lstStyle/>
          <a:p>
            <a:r>
              <a:rPr lang="en-US" sz="1600" dirty="0">
                <a:latin typeface="Heiti TC Light"/>
                <a:cs typeface="Heiti TC Light"/>
              </a:rPr>
              <a:t>The RHM advocated the removal of those who would not improve the German race </a:t>
            </a:r>
            <a:br>
              <a:rPr lang="en-US" sz="1600" dirty="0">
                <a:latin typeface="Heiti TC Light"/>
                <a:cs typeface="Heiti TC Light"/>
              </a:rPr>
            </a:br>
            <a:r>
              <a:rPr lang="en-US" sz="1600" dirty="0">
                <a:latin typeface="Heiti TC Light"/>
                <a:cs typeface="Heiti TC Light"/>
              </a:rPr>
              <a:t>and had no use in society –  those who Hitler called the "useless eaters." </a:t>
            </a:r>
          </a:p>
          <a:p>
            <a:r>
              <a:rPr lang="en-US" sz="1600" dirty="0">
                <a:latin typeface="Heiti TC Light"/>
                <a:cs typeface="Heiti TC Light"/>
              </a:rPr>
              <a:t>This meant killing the mentally ill, the terminally ill, and the physically and mentally handicapped. They euphemistically called this "euthanasia."</a:t>
            </a:r>
          </a:p>
        </p:txBody>
      </p:sp>
      <p:pic>
        <p:nvPicPr>
          <p:cNvPr id="15364" name="Picture 9" descr="euthanasia"/>
          <p:cNvPicPr>
            <a:picLocks noGrp="1" noChangeAspect="1" noChangeArrowheads="1"/>
          </p:cNvPicPr>
          <p:nvPr>
            <p:ph sz="half" idx="2"/>
          </p:nvPr>
        </p:nvPicPr>
        <p:blipFill>
          <a:blip r:embed="rId2"/>
          <a:srcRect/>
          <a:stretch>
            <a:fillRect/>
          </a:stretch>
        </p:blipFill>
        <p:spPr>
          <a:xfrm>
            <a:off x="914400" y="590550"/>
            <a:ext cx="1981200" cy="1824038"/>
          </a:xfrm>
          <a:noFill/>
        </p:spPr>
      </p:pic>
      <p:sp>
        <p:nvSpPr>
          <p:cNvPr id="5"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6"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CLASSIFICATION</a:t>
            </a:r>
            <a:endParaRPr lang="en-US" sz="2000" dirty="0">
              <a:solidFill>
                <a:srgbClr val="000000"/>
              </a:solidFill>
              <a:latin typeface="Heiti SC Medium"/>
              <a:cs typeface="Heiti SC Medium"/>
            </a:endParaRPr>
          </a:p>
        </p:txBody>
      </p:sp>
      <p:sp>
        <p:nvSpPr>
          <p:cNvPr id="8" name="Rectangle 3"/>
          <p:cNvSpPr txBox="1">
            <a:spLocks noChangeArrowheads="1"/>
          </p:cNvSpPr>
          <p:nvPr/>
        </p:nvSpPr>
        <p:spPr>
          <a:xfrm>
            <a:off x="228600" y="3067050"/>
            <a:ext cx="4953000" cy="1790700"/>
          </a:xfrm>
          <a:prstGeom prst="rect">
            <a:avLst/>
          </a:prstGeom>
        </p:spPr>
        <p:txBody>
          <a:bodyPr vert="horz" lIns="91440" tIns="45720" rIns="91440" bIns="45720" rtlCol="0">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smtClean="0">
                <a:ln>
                  <a:noFill/>
                </a:ln>
                <a:solidFill>
                  <a:schemeClr val="tx1"/>
                </a:solidFill>
                <a:effectLst/>
                <a:uLnTx/>
                <a:uFillTx/>
                <a:latin typeface="Heiti TC Light"/>
                <a:ea typeface="+mn-ea"/>
                <a:cs typeface="Heiti TC Light"/>
              </a:rPr>
              <a:t>It also meant eugenics – the science of improving the race through selective breeding. The Nazis required the sterilization of those who carried hereditary defects, such as types of blindness and deafness and certain diseases which were thought to have a genetic basis, such as Huntington's Chorea and epilepsy.</a:t>
            </a:r>
            <a:endParaRPr kumimoji="0" lang="en-US" sz="1600" b="0" i="0" u="none" strike="noStrike" kern="1200" cap="none" spc="0" normalizeH="0" baseline="0" noProof="0" dirty="0">
              <a:ln>
                <a:noFill/>
              </a:ln>
              <a:solidFill>
                <a:schemeClr val="tx1"/>
              </a:solidFill>
              <a:effectLst/>
              <a:uLnTx/>
              <a:uFillTx/>
              <a:latin typeface="Heiti TC Light"/>
              <a:ea typeface="+mn-ea"/>
              <a:cs typeface="Heiti TC Light"/>
            </a:endParaRPr>
          </a:p>
        </p:txBody>
      </p:sp>
      <p:sp>
        <p:nvSpPr>
          <p:cNvPr id="10" name="Rectangle 2"/>
          <p:cNvSpPr txBox="1">
            <a:spLocks noChangeArrowheads="1"/>
          </p:cNvSpPr>
          <p:nvPr/>
        </p:nvSpPr>
        <p:spPr>
          <a:xfrm>
            <a:off x="228600" y="2667000"/>
            <a:ext cx="4953000" cy="400050"/>
          </a:xfrm>
          <a:prstGeom prst="rect">
            <a:avLst/>
          </a:prstGeom>
        </p:spPr>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Heiti TC Light"/>
                <a:ea typeface="+mj-ea"/>
                <a:cs typeface="Heiti TC Light"/>
              </a:rPr>
              <a:t>Eugenics</a:t>
            </a:r>
            <a:endParaRPr kumimoji="0" lang="en-US" sz="2800" b="0" i="0" u="none" strike="noStrike" kern="1200" cap="none" spc="0" normalizeH="0" baseline="0" noProof="0" dirty="0">
              <a:ln>
                <a:noFill/>
              </a:ln>
              <a:solidFill>
                <a:schemeClr val="tx1"/>
              </a:solidFill>
              <a:effectLst/>
              <a:uLnTx/>
              <a:uFillTx/>
              <a:latin typeface="Heiti TC Light"/>
              <a:ea typeface="+mj-ea"/>
              <a:cs typeface="Heiti TC Light"/>
            </a:endParaRPr>
          </a:p>
        </p:txBody>
      </p:sp>
      <p:sp>
        <p:nvSpPr>
          <p:cNvPr id="11" name="Rectangle 2"/>
          <p:cNvSpPr txBox="1">
            <a:spLocks noChangeArrowheads="1"/>
          </p:cNvSpPr>
          <p:nvPr/>
        </p:nvSpPr>
        <p:spPr>
          <a:xfrm>
            <a:off x="5181600" y="2876550"/>
            <a:ext cx="3810000" cy="400050"/>
          </a:xfrm>
          <a:prstGeom prst="rect">
            <a:avLst/>
          </a:prstGeom>
        </p:spPr>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dirty="0" smtClean="0">
                <a:latin typeface="Heiti TC Light"/>
                <a:ea typeface="+mj-ea"/>
                <a:cs typeface="Heiti TC Light"/>
              </a:rPr>
              <a:t>Sterilization</a:t>
            </a:r>
            <a:endParaRPr kumimoji="0" lang="en-US" sz="2800" b="0" i="0" u="none" strike="noStrike" kern="1200" cap="none" spc="0" normalizeH="0" baseline="0" noProof="0" dirty="0">
              <a:ln>
                <a:noFill/>
              </a:ln>
              <a:solidFill>
                <a:schemeClr val="tx1"/>
              </a:solidFill>
              <a:effectLst/>
              <a:uLnTx/>
              <a:uFillTx/>
              <a:latin typeface="Heiti TC Light"/>
              <a:ea typeface="+mj-ea"/>
              <a:cs typeface="Heiti TC Light"/>
            </a:endParaRPr>
          </a:p>
        </p:txBody>
      </p:sp>
      <p:sp>
        <p:nvSpPr>
          <p:cNvPr id="12" name="Rectangle 3"/>
          <p:cNvSpPr txBox="1">
            <a:spLocks noChangeArrowheads="1"/>
          </p:cNvSpPr>
          <p:nvPr/>
        </p:nvSpPr>
        <p:spPr>
          <a:xfrm>
            <a:off x="5334000" y="3257550"/>
            <a:ext cx="3581400" cy="19050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chemeClr val="tx1"/>
                </a:solidFill>
                <a:effectLst/>
                <a:uLnTx/>
                <a:uFillTx/>
                <a:latin typeface="Heiti TC Light"/>
                <a:ea typeface="+mn-ea"/>
                <a:cs typeface="Heiti TC Light"/>
              </a:rPr>
              <a:t>To further purify the race, women of mixed blood were to be sterilized.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chemeClr val="tx1"/>
                </a:solidFill>
                <a:effectLst/>
                <a:uLnTx/>
                <a:uFillTx/>
                <a:latin typeface="Heiti TC Light"/>
                <a:ea typeface="+mn-ea"/>
                <a:cs typeface="Heiti TC Light"/>
              </a:rPr>
              <a:t>Those with ideal Aryan characteristics were encouraged to have many children to contribute to the “Master Race.”</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361950"/>
            <a:ext cx="8229600" cy="548879"/>
          </a:xfrm>
        </p:spPr>
        <p:txBody>
          <a:bodyPr>
            <a:normAutofit/>
          </a:bodyPr>
          <a:lstStyle/>
          <a:p>
            <a:r>
              <a:rPr lang="en-US" sz="2800" dirty="0">
                <a:solidFill>
                  <a:srgbClr val="000000"/>
                </a:solidFill>
                <a:latin typeface="Heiti TC Light"/>
                <a:cs typeface="Heiti TC Light"/>
              </a:rPr>
              <a:t>THE SS AT AUSCHWITZ</a:t>
            </a:r>
          </a:p>
        </p:txBody>
      </p:sp>
      <p:sp>
        <p:nvSpPr>
          <p:cNvPr id="129027" name="Text Box 3"/>
          <p:cNvSpPr txBox="1">
            <a:spLocks noChangeArrowheads="1"/>
          </p:cNvSpPr>
          <p:nvPr/>
        </p:nvSpPr>
        <p:spPr bwMode="auto">
          <a:xfrm>
            <a:off x="0" y="819150"/>
            <a:ext cx="91440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0000"/>
                </a:solidFill>
                <a:latin typeface="Heiti TC Light"/>
                <a:cs typeface="Heiti TC Light"/>
              </a:rPr>
              <a:t>ORDERED TO TAKE ALL POSSESSIONS FROM JEWS</a:t>
            </a:r>
            <a:endParaRPr lang="en-US" b="0" dirty="0">
              <a:solidFill>
                <a:srgbClr val="000000"/>
              </a:solidFill>
              <a:latin typeface="Heiti TC Light"/>
              <a:cs typeface="Heiti TC Light"/>
            </a:endParaRPr>
          </a:p>
        </p:txBody>
      </p:sp>
      <p:pic>
        <p:nvPicPr>
          <p:cNvPr id="129028" name="Picture 4" descr="H:\glasses.gif"/>
          <p:cNvPicPr>
            <a:picLocks noChangeAspect="1" noChangeArrowheads="1"/>
          </p:cNvPicPr>
          <p:nvPr/>
        </p:nvPicPr>
        <p:blipFill>
          <a:blip r:embed="rId2"/>
          <a:srcRect/>
          <a:stretch>
            <a:fillRect/>
          </a:stretch>
        </p:blipFill>
        <p:spPr bwMode="auto">
          <a:xfrm>
            <a:off x="4800600" y="1911756"/>
            <a:ext cx="3962400" cy="2524514"/>
          </a:xfrm>
          <a:prstGeom prst="rect">
            <a:avLst/>
          </a:prstGeom>
          <a:noFill/>
          <a:ln w="9525">
            <a:noFill/>
            <a:miter lim="800000"/>
            <a:headEnd/>
            <a:tailEnd/>
          </a:ln>
        </p:spPr>
      </p:pic>
      <p:pic>
        <p:nvPicPr>
          <p:cNvPr id="129029" name="Picture 6" descr="H:\teeth.gif"/>
          <p:cNvPicPr>
            <a:picLocks noChangeAspect="1" noChangeArrowheads="1"/>
          </p:cNvPicPr>
          <p:nvPr/>
        </p:nvPicPr>
        <p:blipFill>
          <a:blip r:embed="rId3"/>
          <a:srcRect/>
          <a:stretch>
            <a:fillRect/>
          </a:stretch>
        </p:blipFill>
        <p:spPr bwMode="auto">
          <a:xfrm>
            <a:off x="380999" y="1581149"/>
            <a:ext cx="4103415" cy="2855119"/>
          </a:xfrm>
          <a:prstGeom prst="rect">
            <a:avLst/>
          </a:prstGeom>
          <a:noFill/>
          <a:ln w="9525">
            <a:noFill/>
            <a:miter lim="800000"/>
            <a:headEnd/>
            <a:tailEnd/>
          </a:ln>
        </p:spPr>
      </p:pic>
      <p:sp>
        <p:nvSpPr>
          <p:cNvPr id="129030" name="Text Box 7"/>
          <p:cNvSpPr txBox="1">
            <a:spLocks noChangeArrowheads="1"/>
          </p:cNvSpPr>
          <p:nvPr/>
        </p:nvSpPr>
        <p:spPr bwMode="auto">
          <a:xfrm>
            <a:off x="304800" y="1276350"/>
            <a:ext cx="3733800" cy="307777"/>
          </a:xfrm>
          <a:prstGeom prst="rect">
            <a:avLst/>
          </a:prstGeom>
          <a:noFill/>
          <a:ln w="9525">
            <a:noFill/>
            <a:miter lim="800000"/>
            <a:headEnd/>
            <a:tailEnd/>
          </a:ln>
        </p:spPr>
        <p:txBody>
          <a:bodyPr wrap="square">
            <a:prstTxWarp prst="textNoShape">
              <a:avLst/>
            </a:prstTxWarp>
            <a:spAutoFit/>
          </a:bodyPr>
          <a:lstStyle/>
          <a:p>
            <a:r>
              <a:rPr lang="en-US" sz="1400" dirty="0">
                <a:solidFill>
                  <a:srgbClr val="000000"/>
                </a:solidFill>
                <a:latin typeface="Heiti TC Light"/>
                <a:cs typeface="Heiti TC Light"/>
              </a:rPr>
              <a:t>TEETH WITH GOLD</a:t>
            </a:r>
            <a:endParaRPr lang="en-US" sz="1400" b="0" dirty="0">
              <a:solidFill>
                <a:srgbClr val="000000"/>
              </a:solidFill>
              <a:latin typeface="Heiti TC Light"/>
              <a:cs typeface="Heiti TC Light"/>
            </a:endParaRPr>
          </a:p>
        </p:txBody>
      </p:sp>
      <p:sp>
        <p:nvSpPr>
          <p:cNvPr id="129031" name="Text Box 8"/>
          <p:cNvSpPr txBox="1">
            <a:spLocks noChangeArrowheads="1"/>
          </p:cNvSpPr>
          <p:nvPr/>
        </p:nvSpPr>
        <p:spPr bwMode="auto">
          <a:xfrm>
            <a:off x="5334000" y="1581150"/>
            <a:ext cx="3429000" cy="307777"/>
          </a:xfrm>
          <a:prstGeom prst="rect">
            <a:avLst/>
          </a:prstGeom>
          <a:noFill/>
          <a:ln w="9525">
            <a:noFill/>
            <a:miter lim="800000"/>
            <a:headEnd/>
            <a:tailEnd/>
          </a:ln>
        </p:spPr>
        <p:txBody>
          <a:bodyPr>
            <a:prstTxWarp prst="textNoShape">
              <a:avLst/>
            </a:prstTxWarp>
            <a:spAutoFit/>
          </a:bodyPr>
          <a:lstStyle/>
          <a:p>
            <a:pPr algn="r"/>
            <a:r>
              <a:rPr lang="en-US" sz="1400" dirty="0">
                <a:solidFill>
                  <a:srgbClr val="000000"/>
                </a:solidFill>
                <a:latin typeface="Heiti TC Light"/>
                <a:cs typeface="Heiti TC Light"/>
              </a:rPr>
              <a:t>PILES OF GLASSES</a:t>
            </a:r>
            <a:endParaRPr lang="en-US" sz="1400" b="0" dirty="0">
              <a:solidFill>
                <a:srgbClr val="000000"/>
              </a:solidFill>
              <a:latin typeface="Heiti TC Light"/>
              <a:cs typeface="Heiti TC Light"/>
            </a:endParaRPr>
          </a:p>
        </p:txBody>
      </p:sp>
      <p:sp>
        <p:nvSpPr>
          <p:cNvPr id="8"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9"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4800" b="1" u="sng">
                <a:solidFill>
                  <a:srgbClr val="BBBB6B"/>
                </a:solidFill>
              </a:rPr>
              <a:t>BELZEC</a:t>
            </a:r>
          </a:p>
        </p:txBody>
      </p:sp>
      <p:sp>
        <p:nvSpPr>
          <p:cNvPr id="51203" name="Rectangle 3"/>
          <p:cNvSpPr>
            <a:spLocks noGrp="1" noChangeArrowheads="1"/>
          </p:cNvSpPr>
          <p:nvPr>
            <p:ph type="body" sz="half" idx="1"/>
          </p:nvPr>
        </p:nvSpPr>
        <p:spPr/>
        <p:txBody>
          <a:bodyPr>
            <a:normAutofit fontScale="92500" lnSpcReduction="10000"/>
          </a:bodyPr>
          <a:lstStyle/>
          <a:p>
            <a:r>
              <a:rPr lang="en-US" sz="2800"/>
              <a:t>MARCH 1942</a:t>
            </a:r>
          </a:p>
          <a:p>
            <a:r>
              <a:rPr lang="en-US" sz="2800"/>
              <a:t>JEWS FROM LUBIN GHETTO- POLAND</a:t>
            </a:r>
          </a:p>
          <a:p>
            <a:r>
              <a:rPr lang="en-US" sz="2800"/>
              <a:t>OPERATIONS STOP DECEMBER 1942</a:t>
            </a:r>
          </a:p>
          <a:p>
            <a:r>
              <a:rPr lang="en-US" sz="2800"/>
              <a:t>CAMP WAS DISMANTLED AND PLOWED OVER AND PLANTED ON</a:t>
            </a:r>
          </a:p>
        </p:txBody>
      </p:sp>
      <p:pic>
        <p:nvPicPr>
          <p:cNvPr id="130052" name="Picture 6" descr="H:\belzec.gif"/>
          <p:cNvPicPr>
            <a:picLocks noGrp="1" noChangeAspect="1" noChangeArrowheads="1"/>
          </p:cNvPicPr>
          <p:nvPr>
            <p:ph type="clipArt" sz="half" idx="2"/>
          </p:nvPr>
        </p:nvPicPr>
        <p:blipFill>
          <a:blip r:embed="rId2"/>
          <a:srcRect/>
          <a:stretch>
            <a:fillRect/>
          </a:stretch>
        </p:blipFill>
        <p:spPr>
          <a:xfrm>
            <a:off x="4419600" y="1485900"/>
            <a:ext cx="4495800" cy="2528888"/>
          </a:xfrm>
        </p:spPr>
      </p:pic>
      <p:sp>
        <p:nvSpPr>
          <p:cNvPr id="5"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6"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1203">
                                            <p:txEl>
                                              <p:pRg st="3" end="3"/>
                                            </p:txEl>
                                          </p:spTgt>
                                        </p:tgtEl>
                                        <p:attrNameLst>
                                          <p:attrName>style.visibility</p:attrName>
                                        </p:attrNameLst>
                                      </p:cBhvr>
                                      <p:to>
                                        <p:strVal val="visible"/>
                                      </p:to>
                                    </p:set>
                                    <p:anim calcmode="lin" valueType="num">
                                      <p:cBhvr additive="base">
                                        <p:cTn id="25" dur="500" fill="hold"/>
                                        <p:tgtEl>
                                          <p:spTgt spid="5120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12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4800" b="1" u="sng">
                <a:solidFill>
                  <a:srgbClr val="BBBB6B"/>
                </a:solidFill>
              </a:rPr>
              <a:t>SOBIBOR</a:t>
            </a:r>
          </a:p>
        </p:txBody>
      </p:sp>
      <p:sp>
        <p:nvSpPr>
          <p:cNvPr id="52227" name="Rectangle 3"/>
          <p:cNvSpPr>
            <a:spLocks noGrp="1" noChangeArrowheads="1"/>
          </p:cNvSpPr>
          <p:nvPr>
            <p:ph type="body" sz="half" idx="1"/>
          </p:nvPr>
        </p:nvSpPr>
        <p:spPr/>
        <p:txBody>
          <a:bodyPr>
            <a:normAutofit lnSpcReduction="10000"/>
          </a:bodyPr>
          <a:lstStyle/>
          <a:p>
            <a:r>
              <a:rPr lang="en-US" sz="2800"/>
              <a:t>MAY 1942</a:t>
            </a:r>
          </a:p>
          <a:p>
            <a:r>
              <a:rPr lang="en-US" sz="2800"/>
              <a:t>3 GAS CHAMBERS</a:t>
            </a:r>
          </a:p>
          <a:p>
            <a:r>
              <a:rPr lang="en-US" sz="2800"/>
              <a:t>ESCAPE OF 300 JEWS AND SOVIET POW’S</a:t>
            </a:r>
          </a:p>
          <a:p>
            <a:r>
              <a:rPr lang="en-US" sz="2800"/>
              <a:t>ONLY 50 LIVE</a:t>
            </a:r>
          </a:p>
          <a:p>
            <a:r>
              <a:rPr lang="en-US" sz="2800"/>
              <a:t>GAS CHAMBERS SHUT DOWN AFTER ESCAPE</a:t>
            </a:r>
          </a:p>
        </p:txBody>
      </p:sp>
      <p:pic>
        <p:nvPicPr>
          <p:cNvPr id="131076" name="Picture 6" descr="H:\child.gif"/>
          <p:cNvPicPr>
            <a:picLocks noGrp="1" noChangeAspect="1" noChangeArrowheads="1"/>
          </p:cNvPicPr>
          <p:nvPr>
            <p:ph type="clipArt" sz="half" idx="2"/>
          </p:nvPr>
        </p:nvPicPr>
        <p:blipFill>
          <a:blip r:embed="rId2"/>
          <a:srcRect/>
          <a:stretch>
            <a:fillRect/>
          </a:stretch>
        </p:blipFill>
        <p:spPr>
          <a:xfrm>
            <a:off x="4343400" y="1485900"/>
            <a:ext cx="3886200" cy="2700338"/>
          </a:xfrm>
        </p:spPr>
      </p:pic>
      <p:sp>
        <p:nvSpPr>
          <p:cNvPr id="5"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6"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 calcmode="lin" valueType="num">
                                      <p:cBhvr additive="base">
                                        <p:cTn id="25" dur="500" fill="hold"/>
                                        <p:tgtEl>
                                          <p:spTgt spid="5222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22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2227">
                                            <p:txEl>
                                              <p:pRg st="4" end="4"/>
                                            </p:txEl>
                                          </p:spTgt>
                                        </p:tgtEl>
                                        <p:attrNameLst>
                                          <p:attrName>style.visibility</p:attrName>
                                        </p:attrNameLst>
                                      </p:cBhvr>
                                      <p:to>
                                        <p:strVal val="visible"/>
                                      </p:to>
                                    </p:set>
                                    <p:anim calcmode="lin" valueType="num">
                                      <p:cBhvr additive="base">
                                        <p:cTn id="31" dur="500" fill="hold"/>
                                        <p:tgtEl>
                                          <p:spTgt spid="5222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22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4800" b="1" u="sng">
                <a:solidFill>
                  <a:srgbClr val="BBBB6B"/>
                </a:solidFill>
              </a:rPr>
              <a:t>TREBLINKA</a:t>
            </a:r>
          </a:p>
        </p:txBody>
      </p:sp>
      <p:sp>
        <p:nvSpPr>
          <p:cNvPr id="53251" name="Rectangle 3"/>
          <p:cNvSpPr>
            <a:spLocks noGrp="1" noChangeArrowheads="1"/>
          </p:cNvSpPr>
          <p:nvPr>
            <p:ph type="body" sz="half" idx="1"/>
          </p:nvPr>
        </p:nvSpPr>
        <p:spPr/>
        <p:txBody>
          <a:bodyPr>
            <a:normAutofit fontScale="92500" lnSpcReduction="10000"/>
          </a:bodyPr>
          <a:lstStyle/>
          <a:p>
            <a:r>
              <a:rPr lang="en-US" sz="2800"/>
              <a:t>JEWS FROM WARSAW GHETTO</a:t>
            </a:r>
          </a:p>
          <a:p>
            <a:r>
              <a:rPr lang="en-US" sz="2800"/>
              <a:t>10 GAS CHAMBERS</a:t>
            </a:r>
          </a:p>
          <a:p>
            <a:r>
              <a:rPr lang="en-US" sz="2800"/>
              <a:t>LOCATED EAST OF WARSAW</a:t>
            </a:r>
          </a:p>
          <a:p>
            <a:r>
              <a:rPr lang="en-US" sz="2800"/>
              <a:t>BODIES WERE BURNED IN OPEN PITS</a:t>
            </a:r>
          </a:p>
          <a:p>
            <a:r>
              <a:rPr lang="en-US" sz="2800"/>
              <a:t>AUGUST 1943</a:t>
            </a:r>
          </a:p>
        </p:txBody>
      </p:sp>
      <p:pic>
        <p:nvPicPr>
          <p:cNvPr id="132100" name="Picture 6" descr="H:\terb.gif"/>
          <p:cNvPicPr>
            <a:picLocks noGrp="1" noChangeAspect="1" noChangeArrowheads="1"/>
          </p:cNvPicPr>
          <p:nvPr>
            <p:ph type="clipArt" sz="half" idx="2"/>
          </p:nvPr>
        </p:nvPicPr>
        <p:blipFill>
          <a:blip r:embed="rId2"/>
          <a:srcRect/>
          <a:stretch>
            <a:fillRect/>
          </a:stretch>
        </p:blipFill>
        <p:spPr>
          <a:xfrm>
            <a:off x="4343400" y="1543050"/>
            <a:ext cx="3962400" cy="2700338"/>
          </a:xfrm>
        </p:spPr>
      </p:pic>
      <p:sp>
        <p:nvSpPr>
          <p:cNvPr id="5"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6"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additive="base">
                                        <p:cTn id="19" dur="500" fill="hold"/>
                                        <p:tgtEl>
                                          <p:spTgt spid="5325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32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3251">
                                            <p:txEl>
                                              <p:pRg st="3" end="3"/>
                                            </p:txEl>
                                          </p:spTgt>
                                        </p:tgtEl>
                                        <p:attrNameLst>
                                          <p:attrName>style.visibility</p:attrName>
                                        </p:attrNameLst>
                                      </p:cBhvr>
                                      <p:to>
                                        <p:strVal val="visible"/>
                                      </p:to>
                                    </p:set>
                                    <p:anim calcmode="lin" valueType="num">
                                      <p:cBhvr additive="base">
                                        <p:cTn id="25" dur="500" fill="hold"/>
                                        <p:tgtEl>
                                          <p:spTgt spid="5325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32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3251">
                                            <p:txEl>
                                              <p:pRg st="4" end="4"/>
                                            </p:txEl>
                                          </p:spTgt>
                                        </p:tgtEl>
                                        <p:attrNameLst>
                                          <p:attrName>style.visibility</p:attrName>
                                        </p:attrNameLst>
                                      </p:cBhvr>
                                      <p:to>
                                        <p:strVal val="visible"/>
                                      </p:to>
                                    </p:set>
                                    <p:anim calcmode="lin" valueType="num">
                                      <p:cBhvr additive="base">
                                        <p:cTn id="31" dur="500" fill="hold"/>
                                        <p:tgtEl>
                                          <p:spTgt spid="5325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32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b="1" u="sng">
                <a:solidFill>
                  <a:srgbClr val="BBBB6B"/>
                </a:solidFill>
              </a:rPr>
              <a:t>STATISTICS BY COUNTRY</a:t>
            </a:r>
          </a:p>
        </p:txBody>
      </p:sp>
      <p:graphicFrame>
        <p:nvGraphicFramePr>
          <p:cNvPr id="134147" name="Object 2"/>
          <p:cNvGraphicFramePr>
            <a:graphicFrameLocks noGrp="1" noChangeAspect="1"/>
          </p:cNvGraphicFramePr>
          <p:nvPr>
            <p:ph type="chart" idx="1"/>
          </p:nvPr>
        </p:nvGraphicFramePr>
        <p:xfrm>
          <a:off x="1730375" y="1200150"/>
          <a:ext cx="5835650" cy="3084513"/>
        </p:xfrm>
        <a:graphic>
          <a:graphicData uri="http://schemas.openxmlformats.org/presentationml/2006/ole">
            <mc:AlternateContent xmlns:mc="http://schemas.openxmlformats.org/markup-compatibility/2006">
              <mc:Choice xmlns:v="urn:schemas-microsoft-com:vml" Requires="v">
                <p:oleObj spid="_x0000_s132099" name="Chart" r:id="rId3" imgW="7785100" imgH="4114800" progId="MSGraph.Chart.8">
                  <p:embed followColorScheme="full"/>
                </p:oleObj>
              </mc:Choice>
              <mc:Fallback>
                <p:oleObj name="Chart" r:id="rId3" imgW="7785100" imgH="4114800"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375" y="1200150"/>
                        <a:ext cx="5835650" cy="3084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4148" name="Text Box 4"/>
          <p:cNvSpPr txBox="1">
            <a:spLocks noChangeArrowheads="1"/>
          </p:cNvSpPr>
          <p:nvPr/>
        </p:nvSpPr>
        <p:spPr bwMode="auto">
          <a:xfrm>
            <a:off x="762000" y="4286250"/>
            <a:ext cx="7772400" cy="369332"/>
          </a:xfrm>
          <a:prstGeom prst="rect">
            <a:avLst/>
          </a:prstGeom>
          <a:solidFill>
            <a:schemeClr val="bg1"/>
          </a:solidFill>
          <a:ln w="9525">
            <a:noFill/>
            <a:miter lim="800000"/>
            <a:headEnd/>
            <a:tailEnd/>
          </a:ln>
        </p:spPr>
        <p:txBody>
          <a:bodyPr>
            <a:prstTxWarp prst="textNoShape">
              <a:avLst/>
            </a:prstTxWarp>
            <a:spAutoFit/>
          </a:bodyPr>
          <a:lstStyle/>
          <a:p>
            <a:r>
              <a:rPr lang="en-US" dirty="0">
                <a:solidFill>
                  <a:srgbClr val="339933"/>
                </a:solidFill>
              </a:rPr>
              <a:t>Jewish population before</a:t>
            </a:r>
            <a:r>
              <a:rPr lang="en-US" dirty="0"/>
              <a:t>, </a:t>
            </a:r>
            <a:r>
              <a:rPr lang="en-US" dirty="0">
                <a:solidFill>
                  <a:srgbClr val="0000CC"/>
                </a:solidFill>
              </a:rPr>
              <a:t>Jewish population after</a:t>
            </a:r>
            <a:r>
              <a:rPr lang="en-US" dirty="0"/>
              <a:t> Holocaust</a:t>
            </a:r>
            <a:endParaRPr lang="en-US" b="0" dirty="0"/>
          </a:p>
        </p:txBody>
      </p:sp>
      <p:sp>
        <p:nvSpPr>
          <p:cNvPr id="5"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6"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0" y="438150"/>
            <a:ext cx="8229600" cy="548879"/>
          </a:xfrm>
        </p:spPr>
        <p:txBody>
          <a:bodyPr>
            <a:normAutofit/>
          </a:bodyPr>
          <a:lstStyle/>
          <a:p>
            <a:r>
              <a:rPr lang="en-US" sz="2800" dirty="0">
                <a:latin typeface="Heiti TC Light"/>
                <a:cs typeface="Heiti TC Light"/>
              </a:rPr>
              <a:t>Liberation</a:t>
            </a:r>
          </a:p>
        </p:txBody>
      </p:sp>
      <p:sp>
        <p:nvSpPr>
          <p:cNvPr id="135171" name="Rectangle 3"/>
          <p:cNvSpPr>
            <a:spLocks noGrp="1" noChangeArrowheads="1"/>
          </p:cNvSpPr>
          <p:nvPr>
            <p:ph type="body" idx="1"/>
          </p:nvPr>
        </p:nvSpPr>
        <p:spPr>
          <a:xfrm>
            <a:off x="381000" y="1047750"/>
            <a:ext cx="3733800" cy="3394472"/>
          </a:xfrm>
        </p:spPr>
        <p:txBody>
          <a:bodyPr>
            <a:normAutofit/>
          </a:bodyPr>
          <a:lstStyle/>
          <a:p>
            <a:r>
              <a:rPr lang="en-US" sz="1800" dirty="0">
                <a:latin typeface="Heiti TC Light"/>
                <a:cs typeface="Heiti TC Light"/>
              </a:rPr>
              <a:t>In 1945 the camps were liberated. In the last days the Nazis were still unwilling to give up the plan to exterminate the Jews. They either executed Jews in the camps as they abandoned them, death-marched them into the interior of Germany, or cut off food and water, leaving them to die. </a:t>
            </a:r>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pic>
        <p:nvPicPr>
          <p:cNvPr id="6" name="Picture 5" descr="maut-lib6"/>
          <p:cNvPicPr>
            <a:picLocks noChangeAspect="1" noChangeArrowheads="1"/>
          </p:cNvPicPr>
          <p:nvPr/>
        </p:nvPicPr>
        <p:blipFill>
          <a:blip r:embed="rId2"/>
          <a:srcRect/>
          <a:stretch>
            <a:fillRect/>
          </a:stretch>
        </p:blipFill>
        <p:spPr bwMode="auto">
          <a:xfrm>
            <a:off x="4191000" y="1047750"/>
            <a:ext cx="4495800" cy="3100388"/>
          </a:xfrm>
          <a:prstGeom prst="rect">
            <a:avLst/>
          </a:prstGeom>
          <a:noFill/>
          <a:ln w="9525">
            <a:noFill/>
            <a:miter lim="800000"/>
            <a:headEnd/>
            <a:tailEnd/>
          </a:ln>
        </p:spPr>
      </p:pic>
      <p:sp>
        <p:nvSpPr>
          <p:cNvPr id="7" name="Rectangle 2"/>
          <p:cNvSpPr txBox="1">
            <a:spLocks noChangeArrowheads="1"/>
          </p:cNvSpPr>
          <p:nvPr/>
        </p:nvSpPr>
        <p:spPr>
          <a:xfrm>
            <a:off x="4191000" y="4148138"/>
            <a:ext cx="4495800" cy="633412"/>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Heiti TC Light"/>
                <a:ea typeface="+mj-ea"/>
                <a:cs typeface="Heiti TC Light"/>
              </a:rPr>
              <a:t>Survivors in </a:t>
            </a:r>
            <a:r>
              <a:rPr kumimoji="0" lang="en-US" sz="1400" b="1" i="0" u="none" strike="noStrike" kern="1200" cap="none" spc="0" normalizeH="0" baseline="0" noProof="0" dirty="0" err="1" smtClean="0">
                <a:ln>
                  <a:noFill/>
                </a:ln>
                <a:solidFill>
                  <a:schemeClr val="tx1"/>
                </a:solidFill>
                <a:effectLst/>
                <a:uLnTx/>
                <a:uFillTx/>
                <a:latin typeface="Heiti TC Light"/>
                <a:ea typeface="+mj-ea"/>
                <a:cs typeface="Heiti TC Light"/>
              </a:rPr>
              <a:t>Mauthausen</a:t>
            </a:r>
            <a:r>
              <a:rPr kumimoji="0" lang="en-US" sz="1400" b="1" i="0" u="none" strike="noStrike" kern="1200" cap="none" spc="0" normalizeH="0" baseline="0" noProof="0" dirty="0" smtClean="0">
                <a:ln>
                  <a:noFill/>
                </a:ln>
                <a:solidFill>
                  <a:schemeClr val="tx1"/>
                </a:solidFill>
                <a:effectLst/>
                <a:uLnTx/>
                <a:uFillTx/>
                <a:latin typeface="Heiti TC Light"/>
                <a:ea typeface="+mj-ea"/>
                <a:cs typeface="Heiti TC Light"/>
              </a:rPr>
              <a:t> open one of the crematoria ovens for American troops who are inspecting the camp.</a:t>
            </a:r>
            <a:r>
              <a:rPr kumimoji="0" lang="en-US" sz="1400" b="0" i="0" u="none" strike="noStrike" kern="1200" cap="none" spc="0" normalizeH="0" baseline="0" noProof="0" dirty="0" smtClean="0">
                <a:ln>
                  <a:noFill/>
                </a:ln>
                <a:solidFill>
                  <a:schemeClr val="tx1"/>
                </a:solidFill>
                <a:effectLst/>
                <a:uLnTx/>
                <a:uFillTx/>
                <a:latin typeface="Heiti TC Light"/>
                <a:ea typeface="+mj-ea"/>
                <a:cs typeface="Heiti TC Light"/>
              </a:rPr>
              <a:t> </a:t>
            </a:r>
            <a:endParaRPr kumimoji="0" lang="en-US" sz="1400" b="0" i="0" u="none" strike="noStrike" kern="1200" cap="none" spc="0" normalizeH="0" baseline="0" noProof="0" dirty="0">
              <a:ln>
                <a:noFill/>
              </a:ln>
              <a:solidFill>
                <a:schemeClr val="tx1"/>
              </a:solidFill>
              <a:effectLst/>
              <a:uLnTx/>
              <a:uFillTx/>
              <a:latin typeface="Heiti TC Light"/>
              <a:ea typeface="+mj-ea"/>
              <a:cs typeface="Heiti TC Ligh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5" descr="Auschwitz children"/>
          <p:cNvPicPr>
            <a:picLocks noChangeAspect="1" noChangeArrowheads="1"/>
          </p:cNvPicPr>
          <p:nvPr/>
        </p:nvPicPr>
        <p:blipFill>
          <a:blip r:embed="rId2"/>
          <a:srcRect/>
          <a:stretch>
            <a:fillRect/>
          </a:stretch>
        </p:blipFill>
        <p:spPr bwMode="auto">
          <a:xfrm>
            <a:off x="1676400" y="590550"/>
            <a:ext cx="5867400" cy="3829558"/>
          </a:xfrm>
          <a:prstGeom prst="rect">
            <a:avLst/>
          </a:prstGeom>
          <a:noFill/>
          <a:ln w="9525">
            <a:noFill/>
            <a:miter lim="800000"/>
            <a:headEnd/>
            <a:tailEnd/>
          </a:ln>
        </p:spPr>
      </p:pic>
      <p:sp>
        <p:nvSpPr>
          <p:cNvPr id="136195" name="Text Box 6"/>
          <p:cNvSpPr txBox="1">
            <a:spLocks noChangeArrowheads="1"/>
          </p:cNvSpPr>
          <p:nvPr/>
        </p:nvSpPr>
        <p:spPr bwMode="auto">
          <a:xfrm>
            <a:off x="685800" y="4476750"/>
            <a:ext cx="7924800" cy="307777"/>
          </a:xfrm>
          <a:prstGeom prst="rect">
            <a:avLst/>
          </a:prstGeom>
          <a:noFill/>
          <a:ln w="12700" cap="sq">
            <a:noFill/>
            <a:miter lim="800000"/>
            <a:headEnd type="none" w="sm" len="sm"/>
            <a:tailEnd type="none" w="sm" len="sm"/>
          </a:ln>
        </p:spPr>
        <p:txBody>
          <a:bodyPr>
            <a:prstTxWarp prst="textNoShape">
              <a:avLst/>
            </a:prstTxWarp>
            <a:spAutoFit/>
          </a:bodyPr>
          <a:lstStyle/>
          <a:p>
            <a:pPr algn="ctr">
              <a:spcBef>
                <a:spcPct val="50000"/>
              </a:spcBef>
            </a:pPr>
            <a:r>
              <a:rPr lang="en-US" sz="1400" b="0" dirty="0">
                <a:latin typeface="Heiti TC Light"/>
                <a:cs typeface="Heiti TC Light"/>
              </a:rPr>
              <a:t>Children at Auschwitz. The lucky ones were liberated in 1945. </a:t>
            </a:r>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6" descr="Bergen-Belsen bodies"/>
          <p:cNvPicPr>
            <a:picLocks noChangeAspect="1" noChangeArrowheads="1"/>
          </p:cNvPicPr>
          <p:nvPr/>
        </p:nvPicPr>
        <p:blipFill>
          <a:blip r:embed="rId2"/>
          <a:srcRect/>
          <a:stretch>
            <a:fillRect/>
          </a:stretch>
        </p:blipFill>
        <p:spPr bwMode="auto">
          <a:xfrm>
            <a:off x="1884320" y="590550"/>
            <a:ext cx="5507080" cy="3683060"/>
          </a:xfrm>
          <a:prstGeom prst="rect">
            <a:avLst/>
          </a:prstGeom>
          <a:noFill/>
          <a:ln w="9525">
            <a:noFill/>
            <a:miter lim="800000"/>
            <a:headEnd/>
            <a:tailEnd/>
          </a:ln>
        </p:spPr>
      </p:pic>
      <p:sp>
        <p:nvSpPr>
          <p:cNvPr id="137219" name="Text Box 7"/>
          <p:cNvSpPr txBox="1">
            <a:spLocks noChangeArrowheads="1"/>
          </p:cNvSpPr>
          <p:nvPr/>
        </p:nvSpPr>
        <p:spPr bwMode="auto">
          <a:xfrm>
            <a:off x="1371600" y="4248150"/>
            <a:ext cx="6858000" cy="523220"/>
          </a:xfrm>
          <a:prstGeom prst="rect">
            <a:avLst/>
          </a:prstGeom>
          <a:noFill/>
          <a:ln w="12700" cap="sq">
            <a:noFill/>
            <a:miter lim="800000"/>
            <a:headEnd type="none" w="sm" len="sm"/>
            <a:tailEnd type="none" w="sm" len="sm"/>
          </a:ln>
        </p:spPr>
        <p:txBody>
          <a:bodyPr>
            <a:prstTxWarp prst="textNoShape">
              <a:avLst/>
            </a:prstTxWarp>
            <a:spAutoFit/>
          </a:bodyPr>
          <a:lstStyle/>
          <a:p>
            <a:pPr>
              <a:spcBef>
                <a:spcPct val="50000"/>
              </a:spcBef>
            </a:pPr>
            <a:r>
              <a:rPr lang="en-US" sz="1400" b="0" dirty="0">
                <a:latin typeface="Heiti TC Light"/>
                <a:cs typeface="Heiti TC Light"/>
              </a:rPr>
              <a:t>Mass grave site at Bergen-Belsen. The British found many dead when they liberated the camp.</a:t>
            </a:r>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361950"/>
            <a:ext cx="8229600" cy="548879"/>
          </a:xfrm>
        </p:spPr>
        <p:txBody>
          <a:bodyPr>
            <a:normAutofit/>
          </a:bodyPr>
          <a:lstStyle/>
          <a:p>
            <a:pPr eaLnBrk="1" hangingPunct="1"/>
            <a:r>
              <a:rPr lang="en-GB" sz="2800" dirty="0">
                <a:latin typeface="Heiti TC Light"/>
                <a:cs typeface="Heiti TC Light"/>
              </a:rPr>
              <a:t>Was the Final Solution successful?</a:t>
            </a:r>
          </a:p>
        </p:txBody>
      </p:sp>
      <p:sp>
        <p:nvSpPr>
          <p:cNvPr id="38915" name="Rectangle 3"/>
          <p:cNvSpPr>
            <a:spLocks noGrp="1" noChangeArrowheads="1"/>
          </p:cNvSpPr>
          <p:nvPr>
            <p:ph type="body" sz="half" idx="1"/>
          </p:nvPr>
        </p:nvSpPr>
        <p:spPr>
          <a:xfrm>
            <a:off x="228600" y="857250"/>
            <a:ext cx="8686800" cy="3924300"/>
          </a:xfrm>
        </p:spPr>
        <p:txBody>
          <a:bodyPr>
            <a:normAutofit/>
          </a:bodyPr>
          <a:lstStyle/>
          <a:p>
            <a:pPr eaLnBrk="1" hangingPunct="1">
              <a:lnSpc>
                <a:spcPct val="90000"/>
              </a:lnSpc>
            </a:pPr>
            <a:r>
              <a:rPr lang="en-GB" sz="1600" dirty="0">
                <a:latin typeface="Heiti TC Light"/>
                <a:cs typeface="Heiti TC Light"/>
              </a:rPr>
              <a:t>The Nazis aimed to kill 11 million Jews at the </a:t>
            </a:r>
            <a:r>
              <a:rPr lang="en-GB" sz="1600" dirty="0" err="1">
                <a:latin typeface="Heiti TC Light"/>
                <a:cs typeface="Heiti TC Light"/>
              </a:rPr>
              <a:t>Wannsee</a:t>
            </a:r>
            <a:r>
              <a:rPr lang="en-GB" sz="1600" dirty="0">
                <a:latin typeface="Heiti TC Light"/>
                <a:cs typeface="Heiti TC Light"/>
              </a:rPr>
              <a:t> Conference in 1942</a:t>
            </a:r>
          </a:p>
          <a:p>
            <a:pPr eaLnBrk="1" hangingPunct="1">
              <a:lnSpc>
                <a:spcPct val="90000"/>
              </a:lnSpc>
            </a:pPr>
            <a:r>
              <a:rPr lang="en-GB" sz="1600" dirty="0">
                <a:latin typeface="Heiti TC Light"/>
                <a:cs typeface="Heiti TC Light"/>
              </a:rPr>
              <a:t>Today there are only 2000 Jews living in Poland.</a:t>
            </a:r>
          </a:p>
          <a:p>
            <a:pPr eaLnBrk="1" hangingPunct="1">
              <a:lnSpc>
                <a:spcPct val="90000"/>
              </a:lnSpc>
            </a:pPr>
            <a:r>
              <a:rPr lang="en-GB" sz="1600" dirty="0">
                <a:latin typeface="Heiti TC Light"/>
                <a:cs typeface="Heiti TC Light"/>
              </a:rPr>
              <a:t>The Nazis managed to kill</a:t>
            </a:r>
            <a:r>
              <a:rPr lang="en-GB" sz="1600" dirty="0" smtClean="0">
                <a:latin typeface="Heiti TC Light"/>
                <a:cs typeface="Heiti TC Light"/>
              </a:rPr>
              <a:t> 6 </a:t>
            </a:r>
            <a:r>
              <a:rPr lang="en-GB" sz="1600" dirty="0">
                <a:latin typeface="Heiti TC Light"/>
                <a:cs typeface="Heiti TC Light"/>
              </a:rPr>
              <a:t>million Jews</a:t>
            </a:r>
            <a:r>
              <a:rPr lang="en-GB" sz="1600" dirty="0" smtClean="0">
                <a:latin typeface="Heiti TC Light"/>
                <a:cs typeface="Heiti TC Light"/>
              </a:rPr>
              <a:t>.</a:t>
            </a:r>
          </a:p>
          <a:p>
            <a:pPr>
              <a:lnSpc>
                <a:spcPct val="90000"/>
              </a:lnSpc>
            </a:pPr>
            <a:r>
              <a:rPr lang="en-GB" sz="1600" dirty="0" smtClean="0">
                <a:latin typeface="Heiti TC Light"/>
                <a:cs typeface="Heiti TC Light"/>
                <a:hlinkClick r:id="rId3"/>
              </a:rPr>
              <a:t>Men like Schindler </a:t>
            </a:r>
            <a:r>
              <a:rPr lang="en-GB" sz="1600" dirty="0" smtClean="0">
                <a:latin typeface="Heiti TC Light"/>
                <a:cs typeface="Heiti TC Light"/>
              </a:rPr>
              <a:t>helped Jews escape the Final Solution.</a:t>
            </a:r>
          </a:p>
          <a:p>
            <a:pPr>
              <a:lnSpc>
                <a:spcPct val="90000"/>
              </a:lnSpc>
            </a:pPr>
            <a:r>
              <a:rPr lang="en-GB" sz="1600" dirty="0" smtClean="0">
                <a:latin typeface="Heiti TC Light"/>
                <a:cs typeface="Heiti TC Light"/>
              </a:rPr>
              <a:t>Not all Jews went quietly into the gas chambers.</a:t>
            </a:r>
          </a:p>
          <a:p>
            <a:pPr>
              <a:lnSpc>
                <a:spcPct val="80000"/>
              </a:lnSpc>
            </a:pPr>
            <a:r>
              <a:rPr lang="en-GB" sz="1600" dirty="0" smtClean="0">
                <a:latin typeface="Heiti TC Light"/>
                <a:cs typeface="Heiti TC Light"/>
              </a:rPr>
              <a:t>In 1943, the Warsaw Ghetto, like many others revolted against the Nazis when the Jews realized what was really happening.</a:t>
            </a:r>
            <a:r>
              <a:rPr lang="en-US" sz="1600" dirty="0" smtClean="0">
                <a:latin typeface="Heiti TC Light"/>
                <a:cs typeface="Heiti TC Light"/>
              </a:rPr>
              <a:t> In 1933, approximately 9 million Jews lived in the 21 countries in Europe that would later be occupied by Germany during the war</a:t>
            </a:r>
          </a:p>
          <a:p>
            <a:pPr>
              <a:lnSpc>
                <a:spcPct val="80000"/>
              </a:lnSpc>
            </a:pPr>
            <a:r>
              <a:rPr lang="en-US" sz="1600" dirty="0" smtClean="0">
                <a:latin typeface="Heiti TC Light"/>
                <a:cs typeface="Heiti TC Light"/>
              </a:rPr>
              <a:t>By 1945, 2 out of 3 European Jews had been killed.  72% were killed in 6 years</a:t>
            </a:r>
          </a:p>
          <a:p>
            <a:pPr>
              <a:lnSpc>
                <a:spcPct val="80000"/>
              </a:lnSpc>
            </a:pPr>
            <a:r>
              <a:rPr lang="en-US" sz="1600" dirty="0" smtClean="0">
                <a:latin typeface="Heiti TC Light"/>
                <a:cs typeface="Heiti TC Light"/>
              </a:rPr>
              <a:t>10 million others were killed</a:t>
            </a:r>
          </a:p>
          <a:p>
            <a:pPr>
              <a:lnSpc>
                <a:spcPct val="80000"/>
              </a:lnSpc>
            </a:pPr>
            <a:r>
              <a:rPr lang="en-US" sz="1600" dirty="0" smtClean="0">
                <a:latin typeface="Heiti TC Light"/>
                <a:cs typeface="Heiti TC Light"/>
              </a:rPr>
              <a:t>Other victims include – Gypsies, political prisoners, homosexuals, Soviet POWs, Jehovah’s Witness, university professors, the physically or mentally ill, Communists, Socialists, writers, physically or mentally handicapped, artists, politicians, trade unionists, and many Catholic priests</a:t>
            </a:r>
          </a:p>
          <a:p>
            <a:pPr>
              <a:lnSpc>
                <a:spcPct val="90000"/>
              </a:lnSpc>
            </a:pPr>
            <a:endParaRPr lang="en-GB" sz="1600" dirty="0" smtClean="0">
              <a:latin typeface="Heiti TC Light"/>
              <a:cs typeface="Heiti TC Light"/>
            </a:endParaRPr>
          </a:p>
          <a:p>
            <a:pPr eaLnBrk="1" hangingPunct="1">
              <a:lnSpc>
                <a:spcPct val="90000"/>
              </a:lnSpc>
            </a:pPr>
            <a:endParaRPr lang="en-GB" sz="1600" dirty="0">
              <a:latin typeface="Heiti TC Light"/>
              <a:cs typeface="Heiti TC Light"/>
            </a:endParaRPr>
          </a:p>
        </p:txBody>
      </p:sp>
      <p:sp>
        <p:nvSpPr>
          <p:cNvPr id="5"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6"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additive="base">
                                        <p:cTn id="31" dur="500" fill="hold"/>
                                        <p:tgtEl>
                                          <p:spTgt spid="389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9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915">
                                            <p:txEl>
                                              <p:pRg st="5" end="5"/>
                                            </p:txEl>
                                          </p:spTgt>
                                        </p:tgtEl>
                                        <p:attrNameLst>
                                          <p:attrName>style.visibility</p:attrName>
                                        </p:attrNameLst>
                                      </p:cBhvr>
                                      <p:to>
                                        <p:strVal val="visible"/>
                                      </p:to>
                                    </p:set>
                                    <p:anim calcmode="lin" valueType="num">
                                      <p:cBhvr additive="base">
                                        <p:cTn id="37" dur="500" fill="hold"/>
                                        <p:tgtEl>
                                          <p:spTgt spid="389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9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8915">
                                            <p:txEl>
                                              <p:pRg st="6" end="6"/>
                                            </p:txEl>
                                          </p:spTgt>
                                        </p:tgtEl>
                                        <p:attrNameLst>
                                          <p:attrName>style.visibility</p:attrName>
                                        </p:attrNameLst>
                                      </p:cBhvr>
                                      <p:to>
                                        <p:strVal val="visible"/>
                                      </p:to>
                                    </p:set>
                                    <p:anim calcmode="lin" valueType="num">
                                      <p:cBhvr additive="base">
                                        <p:cTn id="43" dur="500" fill="hold"/>
                                        <p:tgtEl>
                                          <p:spTgt spid="3891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9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8915">
                                            <p:txEl>
                                              <p:pRg st="7" end="7"/>
                                            </p:txEl>
                                          </p:spTgt>
                                        </p:tgtEl>
                                        <p:attrNameLst>
                                          <p:attrName>style.visibility</p:attrName>
                                        </p:attrNameLst>
                                      </p:cBhvr>
                                      <p:to>
                                        <p:strVal val="visible"/>
                                      </p:to>
                                    </p:set>
                                    <p:anim calcmode="lin" valueType="num">
                                      <p:cBhvr additive="base">
                                        <p:cTn id="49" dur="500" fill="hold"/>
                                        <p:tgtEl>
                                          <p:spTgt spid="3891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891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8915">
                                            <p:txEl>
                                              <p:pRg st="8" end="8"/>
                                            </p:txEl>
                                          </p:spTgt>
                                        </p:tgtEl>
                                        <p:attrNameLst>
                                          <p:attrName>style.visibility</p:attrName>
                                        </p:attrNameLst>
                                      </p:cBhvr>
                                      <p:to>
                                        <p:strVal val="visible"/>
                                      </p:to>
                                    </p:set>
                                    <p:anim calcmode="lin" valueType="num">
                                      <p:cBhvr additive="base">
                                        <p:cTn id="55" dur="500" fill="hold"/>
                                        <p:tgtEl>
                                          <p:spTgt spid="3891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891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361950"/>
            <a:ext cx="8229600" cy="476250"/>
          </a:xfrm>
        </p:spPr>
        <p:txBody>
          <a:bodyPr>
            <a:noAutofit/>
          </a:bodyPr>
          <a:lstStyle/>
          <a:p>
            <a:pPr eaLnBrk="1" hangingPunct="1"/>
            <a:r>
              <a:rPr lang="en-US" sz="2800" dirty="0">
                <a:latin typeface="Heiti TC Light"/>
                <a:cs typeface="Heiti TC Light"/>
                <a:hlinkClick r:id="rId3"/>
              </a:rPr>
              <a:t>Apathy</a:t>
            </a:r>
            <a:endParaRPr lang="en-US" sz="2800" dirty="0">
              <a:latin typeface="Heiti TC Light"/>
              <a:cs typeface="Heiti TC Light"/>
            </a:endParaRPr>
          </a:p>
        </p:txBody>
      </p:sp>
      <p:sp>
        <p:nvSpPr>
          <p:cNvPr id="32771" name="Rectangle 3"/>
          <p:cNvSpPr>
            <a:spLocks noGrp="1" noChangeArrowheads="1"/>
          </p:cNvSpPr>
          <p:nvPr>
            <p:ph type="body" idx="1"/>
          </p:nvPr>
        </p:nvSpPr>
        <p:spPr>
          <a:xfrm>
            <a:off x="945039" y="819150"/>
            <a:ext cx="7284562" cy="3593068"/>
          </a:xfrm>
        </p:spPr>
        <p:txBody>
          <a:bodyPr>
            <a:normAutofit/>
          </a:bodyPr>
          <a:lstStyle/>
          <a:p>
            <a:pPr>
              <a:buNone/>
            </a:pPr>
            <a:r>
              <a:rPr lang="en-US" sz="1800" dirty="0" smtClean="0">
                <a:solidFill>
                  <a:schemeClr val="tx2"/>
                </a:solidFill>
                <a:latin typeface="Plantagenet Cherokee"/>
                <a:cs typeface="Plantagenet Cherokee"/>
              </a:rPr>
              <a:t>“</a:t>
            </a:r>
            <a:r>
              <a:rPr lang="en-US" sz="1800" dirty="0" smtClean="0">
                <a:latin typeface="Plantagenet Cherokee"/>
                <a:cs typeface="Plantagenet Cherokee"/>
              </a:rPr>
              <a:t>THEY CAME FIRST for the Communists,</a:t>
            </a:r>
          </a:p>
          <a:p>
            <a:pPr>
              <a:buNone/>
            </a:pPr>
            <a:r>
              <a:rPr lang="en-US" sz="1800" dirty="0" smtClean="0">
                <a:latin typeface="Plantagenet Cherokee"/>
                <a:cs typeface="Plantagenet Cherokee"/>
              </a:rPr>
              <a:t>				and I didn’t speak up because I wasn’t a Communist.</a:t>
            </a:r>
          </a:p>
          <a:p>
            <a:pPr>
              <a:buNone/>
            </a:pPr>
            <a:r>
              <a:rPr lang="en-US" sz="1800" dirty="0" smtClean="0">
                <a:latin typeface="Plantagenet Cherokee"/>
                <a:cs typeface="Plantagenet Cherokee"/>
              </a:rPr>
              <a:t>    THEN THEY CAME for the Jews,</a:t>
            </a:r>
          </a:p>
          <a:p>
            <a:pPr>
              <a:buNone/>
            </a:pPr>
            <a:r>
              <a:rPr lang="en-US" sz="1800" dirty="0" smtClean="0">
                <a:latin typeface="Plantagenet Cherokee"/>
                <a:cs typeface="Plantagenet Cherokee"/>
              </a:rPr>
              <a:t>				and I didn’t speak up because I wasn’t a Jew.</a:t>
            </a:r>
          </a:p>
          <a:p>
            <a:pPr>
              <a:buNone/>
            </a:pPr>
            <a:r>
              <a:rPr lang="en-US" sz="1800" dirty="0" smtClean="0">
                <a:latin typeface="Plantagenet Cherokee"/>
                <a:cs typeface="Plantagenet Cherokee"/>
              </a:rPr>
              <a:t>    THEN THEY CAME for the trade unionists,</a:t>
            </a:r>
          </a:p>
          <a:p>
            <a:pPr>
              <a:buNone/>
            </a:pPr>
            <a:r>
              <a:rPr lang="en-US" sz="1800" dirty="0" smtClean="0">
                <a:latin typeface="Plantagenet Cherokee"/>
                <a:cs typeface="Plantagenet Cherokee"/>
              </a:rPr>
              <a:t>				and I didn’t speak up because I wasn’t a trade unionist.</a:t>
            </a:r>
          </a:p>
          <a:p>
            <a:pPr>
              <a:buNone/>
            </a:pPr>
            <a:r>
              <a:rPr lang="en-US" sz="1800" dirty="0" smtClean="0">
                <a:latin typeface="Plantagenet Cherokee"/>
                <a:cs typeface="Plantagenet Cherokee"/>
              </a:rPr>
              <a:t>    THEN THEY CAME for the Catholics,</a:t>
            </a:r>
          </a:p>
          <a:p>
            <a:pPr>
              <a:buNone/>
            </a:pPr>
            <a:r>
              <a:rPr lang="en-US" sz="1800" dirty="0" smtClean="0">
                <a:latin typeface="Plantagenet Cherokee"/>
                <a:cs typeface="Plantagenet Cherokee"/>
              </a:rPr>
              <a:t>				and I didn’t speak up because I was a Protestant.</a:t>
            </a:r>
          </a:p>
          <a:p>
            <a:pPr>
              <a:buNone/>
            </a:pPr>
            <a:r>
              <a:rPr lang="en-US" sz="1800" dirty="0" smtClean="0">
                <a:latin typeface="Plantagenet Cherokee"/>
                <a:cs typeface="Plantagenet Cherokee"/>
              </a:rPr>
              <a:t>    THEN THEY CAME for me,</a:t>
            </a:r>
          </a:p>
          <a:p>
            <a:pPr>
              <a:buNone/>
            </a:pPr>
            <a:r>
              <a:rPr lang="en-US" sz="1800" dirty="0" smtClean="0">
                <a:latin typeface="Plantagenet Cherokee"/>
                <a:cs typeface="Plantagenet Cherokee"/>
              </a:rPr>
              <a:t>				and by that time no one was left to speak up.”</a:t>
            </a:r>
          </a:p>
          <a:p>
            <a:endParaRPr lang="en-US" sz="2000" dirty="0" smtClean="0">
              <a:latin typeface="Plantagenet Cherokee"/>
              <a:cs typeface="Plantagenet Cherokee"/>
            </a:endParaRPr>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EXTERMINATION</a:t>
            </a:r>
            <a:endParaRPr lang="en-US" sz="2000" dirty="0">
              <a:solidFill>
                <a:srgbClr val="000000"/>
              </a:solidFill>
              <a:latin typeface="Heiti SC Medium"/>
              <a:cs typeface="Heiti SC Medium"/>
            </a:endParaRPr>
          </a:p>
        </p:txBody>
      </p:sp>
      <p:sp>
        <p:nvSpPr>
          <p:cNvPr id="6" name="TextBox 5"/>
          <p:cNvSpPr txBox="1"/>
          <p:nvPr/>
        </p:nvSpPr>
        <p:spPr>
          <a:xfrm>
            <a:off x="945039" y="4412218"/>
            <a:ext cx="7050682" cy="369332"/>
          </a:xfrm>
          <a:prstGeom prst="rect">
            <a:avLst/>
          </a:prstGeom>
          <a:noFill/>
        </p:spPr>
        <p:txBody>
          <a:bodyPr wrap="none" rtlCol="0">
            <a:spAutoFit/>
          </a:bodyPr>
          <a:lstStyle/>
          <a:p>
            <a:r>
              <a:rPr lang="en-US" dirty="0" smtClean="0">
                <a:latin typeface="Heiti TC Light"/>
                <a:cs typeface="Heiti TC Light"/>
              </a:rPr>
              <a:t>- Poem by Reverend Martin </a:t>
            </a:r>
            <a:r>
              <a:rPr lang="en-US" dirty="0" err="1" smtClean="0">
                <a:latin typeface="Heiti TC Light"/>
                <a:cs typeface="Heiti TC Light"/>
              </a:rPr>
              <a:t>Niemöller</a:t>
            </a:r>
            <a:r>
              <a:rPr lang="en-US" dirty="0" smtClean="0">
                <a:latin typeface="Heiti TC Light"/>
                <a:cs typeface="Heiti TC Light"/>
              </a:rPr>
              <a:t>, A German Priest in 1943</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2000"/>
                                        <p:tgtEl>
                                          <p:spTgt spid="32771">
                                            <p:txEl>
                                              <p:pRg st="0" end="0"/>
                                            </p:txEl>
                                          </p:spTgt>
                                        </p:tgtEl>
                                      </p:cBhvr>
                                    </p:animEffect>
                                    <p:anim calcmode="lin" valueType="num">
                                      <p:cBhvr>
                                        <p:cTn id="8" dur="2000" fill="hold"/>
                                        <p:tgtEl>
                                          <p:spTgt spid="32771">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2771">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2771">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2771">
                                            <p:txEl>
                                              <p:pRg st="1" end="1"/>
                                            </p:txEl>
                                          </p:spTgt>
                                        </p:tgtEl>
                                        <p:attrNameLst>
                                          <p:attrName>style.visibility</p:attrName>
                                        </p:attrNameLst>
                                      </p:cBhvr>
                                      <p:to>
                                        <p:strVal val="visible"/>
                                      </p:to>
                                    </p:set>
                                    <p:animEffect transition="in" filter="fade">
                                      <p:cBhvr>
                                        <p:cTn id="15" dur="2000"/>
                                        <p:tgtEl>
                                          <p:spTgt spid="32771">
                                            <p:txEl>
                                              <p:pRg st="1" end="1"/>
                                            </p:txEl>
                                          </p:spTgt>
                                        </p:tgtEl>
                                      </p:cBhvr>
                                    </p:animEffect>
                                    <p:anim calcmode="lin" valueType="num">
                                      <p:cBhvr>
                                        <p:cTn id="16" dur="2000" fill="hold"/>
                                        <p:tgtEl>
                                          <p:spTgt spid="32771">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32771">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32771">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32771">
                                            <p:txEl>
                                              <p:pRg st="2" end="2"/>
                                            </p:txEl>
                                          </p:spTgt>
                                        </p:tgtEl>
                                        <p:attrNameLst>
                                          <p:attrName>style.visibility</p:attrName>
                                        </p:attrNameLst>
                                      </p:cBhvr>
                                      <p:to>
                                        <p:strVal val="visible"/>
                                      </p:to>
                                    </p:set>
                                    <p:animEffect transition="in" filter="fade">
                                      <p:cBhvr>
                                        <p:cTn id="23" dur="2000"/>
                                        <p:tgtEl>
                                          <p:spTgt spid="32771">
                                            <p:txEl>
                                              <p:pRg st="2" end="2"/>
                                            </p:txEl>
                                          </p:spTgt>
                                        </p:tgtEl>
                                      </p:cBhvr>
                                    </p:animEffect>
                                    <p:anim calcmode="lin" valueType="num">
                                      <p:cBhvr>
                                        <p:cTn id="24" dur="2000" fill="hold"/>
                                        <p:tgtEl>
                                          <p:spTgt spid="32771">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32771">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32771">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32771">
                                            <p:txEl>
                                              <p:pRg st="3" end="3"/>
                                            </p:txEl>
                                          </p:spTgt>
                                        </p:tgtEl>
                                        <p:attrNameLst>
                                          <p:attrName>style.visibility</p:attrName>
                                        </p:attrNameLst>
                                      </p:cBhvr>
                                      <p:to>
                                        <p:strVal val="visible"/>
                                      </p:to>
                                    </p:set>
                                    <p:animEffect transition="in" filter="fade">
                                      <p:cBhvr>
                                        <p:cTn id="31" dur="2000"/>
                                        <p:tgtEl>
                                          <p:spTgt spid="32771">
                                            <p:txEl>
                                              <p:pRg st="3" end="3"/>
                                            </p:txEl>
                                          </p:spTgt>
                                        </p:tgtEl>
                                      </p:cBhvr>
                                    </p:animEffect>
                                    <p:anim calcmode="lin" valueType="num">
                                      <p:cBhvr>
                                        <p:cTn id="32" dur="2000" fill="hold"/>
                                        <p:tgtEl>
                                          <p:spTgt spid="32771">
                                            <p:txEl>
                                              <p:pRg st="3" end="3"/>
                                            </p:txEl>
                                          </p:spTgt>
                                        </p:tgtEl>
                                        <p:attrNameLst>
                                          <p:attrName>style.rotation</p:attrName>
                                        </p:attrNameLst>
                                      </p:cBhvr>
                                      <p:tavLst>
                                        <p:tav tm="0">
                                          <p:val>
                                            <p:fltVal val="720"/>
                                          </p:val>
                                        </p:tav>
                                        <p:tav tm="100000">
                                          <p:val>
                                            <p:fltVal val="0"/>
                                          </p:val>
                                        </p:tav>
                                      </p:tavLst>
                                    </p:anim>
                                    <p:anim calcmode="lin" valueType="num">
                                      <p:cBhvr>
                                        <p:cTn id="33" dur="2000" fill="hold"/>
                                        <p:tgtEl>
                                          <p:spTgt spid="32771">
                                            <p:txEl>
                                              <p:pRg st="3" end="3"/>
                                            </p:txEl>
                                          </p:spTgt>
                                        </p:tgtEl>
                                        <p:attrNameLst>
                                          <p:attrName>ppt_h</p:attrName>
                                        </p:attrNameLst>
                                      </p:cBhvr>
                                      <p:tavLst>
                                        <p:tav tm="0">
                                          <p:val>
                                            <p:fltVal val="0"/>
                                          </p:val>
                                        </p:tav>
                                        <p:tav tm="100000">
                                          <p:val>
                                            <p:strVal val="#ppt_h"/>
                                          </p:val>
                                        </p:tav>
                                      </p:tavLst>
                                    </p:anim>
                                    <p:anim calcmode="lin" valueType="num">
                                      <p:cBhvr>
                                        <p:cTn id="34" dur="2000" fill="hold"/>
                                        <p:tgtEl>
                                          <p:spTgt spid="32771">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32771">
                                            <p:txEl>
                                              <p:pRg st="4" end="4"/>
                                            </p:txEl>
                                          </p:spTgt>
                                        </p:tgtEl>
                                        <p:attrNameLst>
                                          <p:attrName>style.visibility</p:attrName>
                                        </p:attrNameLst>
                                      </p:cBhvr>
                                      <p:to>
                                        <p:strVal val="visible"/>
                                      </p:to>
                                    </p:set>
                                    <p:animEffect transition="in" filter="fade">
                                      <p:cBhvr>
                                        <p:cTn id="39" dur="2000"/>
                                        <p:tgtEl>
                                          <p:spTgt spid="32771">
                                            <p:txEl>
                                              <p:pRg st="4" end="4"/>
                                            </p:txEl>
                                          </p:spTgt>
                                        </p:tgtEl>
                                      </p:cBhvr>
                                    </p:animEffect>
                                    <p:anim calcmode="lin" valueType="num">
                                      <p:cBhvr>
                                        <p:cTn id="40" dur="2000" fill="hold"/>
                                        <p:tgtEl>
                                          <p:spTgt spid="32771">
                                            <p:txEl>
                                              <p:pRg st="4" end="4"/>
                                            </p:txEl>
                                          </p:spTgt>
                                        </p:tgtEl>
                                        <p:attrNameLst>
                                          <p:attrName>style.rotation</p:attrName>
                                        </p:attrNameLst>
                                      </p:cBhvr>
                                      <p:tavLst>
                                        <p:tav tm="0">
                                          <p:val>
                                            <p:fltVal val="720"/>
                                          </p:val>
                                        </p:tav>
                                        <p:tav tm="100000">
                                          <p:val>
                                            <p:fltVal val="0"/>
                                          </p:val>
                                        </p:tav>
                                      </p:tavLst>
                                    </p:anim>
                                    <p:anim calcmode="lin" valueType="num">
                                      <p:cBhvr>
                                        <p:cTn id="41" dur="2000" fill="hold"/>
                                        <p:tgtEl>
                                          <p:spTgt spid="32771">
                                            <p:txEl>
                                              <p:pRg st="4" end="4"/>
                                            </p:txEl>
                                          </p:spTgt>
                                        </p:tgtEl>
                                        <p:attrNameLst>
                                          <p:attrName>ppt_h</p:attrName>
                                        </p:attrNameLst>
                                      </p:cBhvr>
                                      <p:tavLst>
                                        <p:tav tm="0">
                                          <p:val>
                                            <p:fltVal val="0"/>
                                          </p:val>
                                        </p:tav>
                                        <p:tav tm="100000">
                                          <p:val>
                                            <p:strVal val="#ppt_h"/>
                                          </p:val>
                                        </p:tav>
                                      </p:tavLst>
                                    </p:anim>
                                    <p:anim calcmode="lin" valueType="num">
                                      <p:cBhvr>
                                        <p:cTn id="42" dur="2000" fill="hold"/>
                                        <p:tgtEl>
                                          <p:spTgt spid="32771">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nodeType="clickEffect">
                                  <p:stCondLst>
                                    <p:cond delay="0"/>
                                  </p:stCondLst>
                                  <p:childTnLst>
                                    <p:set>
                                      <p:cBhvr>
                                        <p:cTn id="46" dur="1" fill="hold">
                                          <p:stCondLst>
                                            <p:cond delay="0"/>
                                          </p:stCondLst>
                                        </p:cTn>
                                        <p:tgtEl>
                                          <p:spTgt spid="32771">
                                            <p:txEl>
                                              <p:pRg st="5" end="5"/>
                                            </p:txEl>
                                          </p:spTgt>
                                        </p:tgtEl>
                                        <p:attrNameLst>
                                          <p:attrName>style.visibility</p:attrName>
                                        </p:attrNameLst>
                                      </p:cBhvr>
                                      <p:to>
                                        <p:strVal val="visible"/>
                                      </p:to>
                                    </p:set>
                                    <p:animEffect transition="in" filter="fade">
                                      <p:cBhvr>
                                        <p:cTn id="47" dur="2000"/>
                                        <p:tgtEl>
                                          <p:spTgt spid="32771">
                                            <p:txEl>
                                              <p:pRg st="5" end="5"/>
                                            </p:txEl>
                                          </p:spTgt>
                                        </p:tgtEl>
                                      </p:cBhvr>
                                    </p:animEffect>
                                    <p:anim calcmode="lin" valueType="num">
                                      <p:cBhvr>
                                        <p:cTn id="48" dur="2000" fill="hold"/>
                                        <p:tgtEl>
                                          <p:spTgt spid="32771">
                                            <p:txEl>
                                              <p:pRg st="5" end="5"/>
                                            </p:txEl>
                                          </p:spTgt>
                                        </p:tgtEl>
                                        <p:attrNameLst>
                                          <p:attrName>style.rotation</p:attrName>
                                        </p:attrNameLst>
                                      </p:cBhvr>
                                      <p:tavLst>
                                        <p:tav tm="0">
                                          <p:val>
                                            <p:fltVal val="720"/>
                                          </p:val>
                                        </p:tav>
                                        <p:tav tm="100000">
                                          <p:val>
                                            <p:fltVal val="0"/>
                                          </p:val>
                                        </p:tav>
                                      </p:tavLst>
                                    </p:anim>
                                    <p:anim calcmode="lin" valueType="num">
                                      <p:cBhvr>
                                        <p:cTn id="49" dur="2000" fill="hold"/>
                                        <p:tgtEl>
                                          <p:spTgt spid="32771">
                                            <p:txEl>
                                              <p:pRg st="5" end="5"/>
                                            </p:txEl>
                                          </p:spTgt>
                                        </p:tgtEl>
                                        <p:attrNameLst>
                                          <p:attrName>ppt_h</p:attrName>
                                        </p:attrNameLst>
                                      </p:cBhvr>
                                      <p:tavLst>
                                        <p:tav tm="0">
                                          <p:val>
                                            <p:fltVal val="0"/>
                                          </p:val>
                                        </p:tav>
                                        <p:tav tm="100000">
                                          <p:val>
                                            <p:strVal val="#ppt_h"/>
                                          </p:val>
                                        </p:tav>
                                      </p:tavLst>
                                    </p:anim>
                                    <p:anim calcmode="lin" valueType="num">
                                      <p:cBhvr>
                                        <p:cTn id="50" dur="2000" fill="hold"/>
                                        <p:tgtEl>
                                          <p:spTgt spid="32771">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35" presetClass="entr" presetSubtype="0" fill="hold" nodeType="clickEffect">
                                  <p:stCondLst>
                                    <p:cond delay="0"/>
                                  </p:stCondLst>
                                  <p:childTnLst>
                                    <p:set>
                                      <p:cBhvr>
                                        <p:cTn id="54" dur="1" fill="hold">
                                          <p:stCondLst>
                                            <p:cond delay="0"/>
                                          </p:stCondLst>
                                        </p:cTn>
                                        <p:tgtEl>
                                          <p:spTgt spid="32771">
                                            <p:txEl>
                                              <p:pRg st="6" end="6"/>
                                            </p:txEl>
                                          </p:spTgt>
                                        </p:tgtEl>
                                        <p:attrNameLst>
                                          <p:attrName>style.visibility</p:attrName>
                                        </p:attrNameLst>
                                      </p:cBhvr>
                                      <p:to>
                                        <p:strVal val="visible"/>
                                      </p:to>
                                    </p:set>
                                    <p:animEffect transition="in" filter="fade">
                                      <p:cBhvr>
                                        <p:cTn id="55" dur="2000"/>
                                        <p:tgtEl>
                                          <p:spTgt spid="32771">
                                            <p:txEl>
                                              <p:pRg st="6" end="6"/>
                                            </p:txEl>
                                          </p:spTgt>
                                        </p:tgtEl>
                                      </p:cBhvr>
                                    </p:animEffect>
                                    <p:anim calcmode="lin" valueType="num">
                                      <p:cBhvr>
                                        <p:cTn id="56" dur="2000" fill="hold"/>
                                        <p:tgtEl>
                                          <p:spTgt spid="32771">
                                            <p:txEl>
                                              <p:pRg st="6" end="6"/>
                                            </p:txEl>
                                          </p:spTgt>
                                        </p:tgtEl>
                                        <p:attrNameLst>
                                          <p:attrName>style.rotation</p:attrName>
                                        </p:attrNameLst>
                                      </p:cBhvr>
                                      <p:tavLst>
                                        <p:tav tm="0">
                                          <p:val>
                                            <p:fltVal val="720"/>
                                          </p:val>
                                        </p:tav>
                                        <p:tav tm="100000">
                                          <p:val>
                                            <p:fltVal val="0"/>
                                          </p:val>
                                        </p:tav>
                                      </p:tavLst>
                                    </p:anim>
                                    <p:anim calcmode="lin" valueType="num">
                                      <p:cBhvr>
                                        <p:cTn id="57" dur="2000" fill="hold"/>
                                        <p:tgtEl>
                                          <p:spTgt spid="32771">
                                            <p:txEl>
                                              <p:pRg st="6" end="6"/>
                                            </p:txEl>
                                          </p:spTgt>
                                        </p:tgtEl>
                                        <p:attrNameLst>
                                          <p:attrName>ppt_h</p:attrName>
                                        </p:attrNameLst>
                                      </p:cBhvr>
                                      <p:tavLst>
                                        <p:tav tm="0">
                                          <p:val>
                                            <p:fltVal val="0"/>
                                          </p:val>
                                        </p:tav>
                                        <p:tav tm="100000">
                                          <p:val>
                                            <p:strVal val="#ppt_h"/>
                                          </p:val>
                                        </p:tav>
                                      </p:tavLst>
                                    </p:anim>
                                    <p:anim calcmode="lin" valueType="num">
                                      <p:cBhvr>
                                        <p:cTn id="58" dur="2000" fill="hold"/>
                                        <p:tgtEl>
                                          <p:spTgt spid="32771">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59" fill="hold">
                      <p:stCondLst>
                        <p:cond delay="indefinite"/>
                      </p:stCondLst>
                      <p:childTnLst>
                        <p:par>
                          <p:cTn id="60" fill="hold">
                            <p:stCondLst>
                              <p:cond delay="0"/>
                            </p:stCondLst>
                            <p:childTnLst>
                              <p:par>
                                <p:cTn id="61" presetID="35" presetClass="entr" presetSubtype="0" fill="hold" nodeType="clickEffect">
                                  <p:stCondLst>
                                    <p:cond delay="0"/>
                                  </p:stCondLst>
                                  <p:childTnLst>
                                    <p:set>
                                      <p:cBhvr>
                                        <p:cTn id="62" dur="1" fill="hold">
                                          <p:stCondLst>
                                            <p:cond delay="0"/>
                                          </p:stCondLst>
                                        </p:cTn>
                                        <p:tgtEl>
                                          <p:spTgt spid="32771">
                                            <p:txEl>
                                              <p:pRg st="7" end="7"/>
                                            </p:txEl>
                                          </p:spTgt>
                                        </p:tgtEl>
                                        <p:attrNameLst>
                                          <p:attrName>style.visibility</p:attrName>
                                        </p:attrNameLst>
                                      </p:cBhvr>
                                      <p:to>
                                        <p:strVal val="visible"/>
                                      </p:to>
                                    </p:set>
                                    <p:animEffect transition="in" filter="fade">
                                      <p:cBhvr>
                                        <p:cTn id="63" dur="2000"/>
                                        <p:tgtEl>
                                          <p:spTgt spid="32771">
                                            <p:txEl>
                                              <p:pRg st="7" end="7"/>
                                            </p:txEl>
                                          </p:spTgt>
                                        </p:tgtEl>
                                      </p:cBhvr>
                                    </p:animEffect>
                                    <p:anim calcmode="lin" valueType="num">
                                      <p:cBhvr>
                                        <p:cTn id="64" dur="2000" fill="hold"/>
                                        <p:tgtEl>
                                          <p:spTgt spid="32771">
                                            <p:txEl>
                                              <p:pRg st="7" end="7"/>
                                            </p:txEl>
                                          </p:spTgt>
                                        </p:tgtEl>
                                        <p:attrNameLst>
                                          <p:attrName>style.rotation</p:attrName>
                                        </p:attrNameLst>
                                      </p:cBhvr>
                                      <p:tavLst>
                                        <p:tav tm="0">
                                          <p:val>
                                            <p:fltVal val="720"/>
                                          </p:val>
                                        </p:tav>
                                        <p:tav tm="100000">
                                          <p:val>
                                            <p:fltVal val="0"/>
                                          </p:val>
                                        </p:tav>
                                      </p:tavLst>
                                    </p:anim>
                                    <p:anim calcmode="lin" valueType="num">
                                      <p:cBhvr>
                                        <p:cTn id="65" dur="2000" fill="hold"/>
                                        <p:tgtEl>
                                          <p:spTgt spid="32771">
                                            <p:txEl>
                                              <p:pRg st="7" end="7"/>
                                            </p:txEl>
                                          </p:spTgt>
                                        </p:tgtEl>
                                        <p:attrNameLst>
                                          <p:attrName>ppt_h</p:attrName>
                                        </p:attrNameLst>
                                      </p:cBhvr>
                                      <p:tavLst>
                                        <p:tav tm="0">
                                          <p:val>
                                            <p:fltVal val="0"/>
                                          </p:val>
                                        </p:tav>
                                        <p:tav tm="100000">
                                          <p:val>
                                            <p:strVal val="#ppt_h"/>
                                          </p:val>
                                        </p:tav>
                                      </p:tavLst>
                                    </p:anim>
                                    <p:anim calcmode="lin" valueType="num">
                                      <p:cBhvr>
                                        <p:cTn id="66" dur="2000" fill="hold"/>
                                        <p:tgtEl>
                                          <p:spTgt spid="32771">
                                            <p:txEl>
                                              <p:pRg st="7" end="7"/>
                                            </p:txEl>
                                          </p:spTgt>
                                        </p:tgtEl>
                                        <p:attrNameLst>
                                          <p:attrName>ppt_w</p:attrName>
                                        </p:attrNameLst>
                                      </p:cBhvr>
                                      <p:tavLst>
                                        <p:tav tm="0">
                                          <p:val>
                                            <p:fltVal val="0"/>
                                          </p:val>
                                        </p:tav>
                                        <p:tav tm="100000">
                                          <p:val>
                                            <p:strVal val="#ppt_w"/>
                                          </p:val>
                                        </p:tav>
                                      </p:tavLst>
                                    </p:anim>
                                  </p:childTnLst>
                                </p:cTn>
                              </p:par>
                            </p:childTnLst>
                          </p:cTn>
                        </p:par>
                      </p:childTnLst>
                    </p:cTn>
                  </p:par>
                  <p:par>
                    <p:cTn id="67" fill="hold">
                      <p:stCondLst>
                        <p:cond delay="indefinite"/>
                      </p:stCondLst>
                      <p:childTnLst>
                        <p:par>
                          <p:cTn id="68" fill="hold">
                            <p:stCondLst>
                              <p:cond delay="0"/>
                            </p:stCondLst>
                            <p:childTnLst>
                              <p:par>
                                <p:cTn id="69" presetID="35" presetClass="entr" presetSubtype="0" fill="hold" nodeType="clickEffect">
                                  <p:stCondLst>
                                    <p:cond delay="0"/>
                                  </p:stCondLst>
                                  <p:childTnLst>
                                    <p:set>
                                      <p:cBhvr>
                                        <p:cTn id="70" dur="1" fill="hold">
                                          <p:stCondLst>
                                            <p:cond delay="0"/>
                                          </p:stCondLst>
                                        </p:cTn>
                                        <p:tgtEl>
                                          <p:spTgt spid="32771">
                                            <p:txEl>
                                              <p:pRg st="8" end="8"/>
                                            </p:txEl>
                                          </p:spTgt>
                                        </p:tgtEl>
                                        <p:attrNameLst>
                                          <p:attrName>style.visibility</p:attrName>
                                        </p:attrNameLst>
                                      </p:cBhvr>
                                      <p:to>
                                        <p:strVal val="visible"/>
                                      </p:to>
                                    </p:set>
                                    <p:animEffect transition="in" filter="fade">
                                      <p:cBhvr>
                                        <p:cTn id="71" dur="2000"/>
                                        <p:tgtEl>
                                          <p:spTgt spid="32771">
                                            <p:txEl>
                                              <p:pRg st="8" end="8"/>
                                            </p:txEl>
                                          </p:spTgt>
                                        </p:tgtEl>
                                      </p:cBhvr>
                                    </p:animEffect>
                                    <p:anim calcmode="lin" valueType="num">
                                      <p:cBhvr>
                                        <p:cTn id="72" dur="2000" fill="hold"/>
                                        <p:tgtEl>
                                          <p:spTgt spid="32771">
                                            <p:txEl>
                                              <p:pRg st="8" end="8"/>
                                            </p:txEl>
                                          </p:spTgt>
                                        </p:tgtEl>
                                        <p:attrNameLst>
                                          <p:attrName>style.rotation</p:attrName>
                                        </p:attrNameLst>
                                      </p:cBhvr>
                                      <p:tavLst>
                                        <p:tav tm="0">
                                          <p:val>
                                            <p:fltVal val="720"/>
                                          </p:val>
                                        </p:tav>
                                        <p:tav tm="100000">
                                          <p:val>
                                            <p:fltVal val="0"/>
                                          </p:val>
                                        </p:tav>
                                      </p:tavLst>
                                    </p:anim>
                                    <p:anim calcmode="lin" valueType="num">
                                      <p:cBhvr>
                                        <p:cTn id="73" dur="2000" fill="hold"/>
                                        <p:tgtEl>
                                          <p:spTgt spid="32771">
                                            <p:txEl>
                                              <p:pRg st="8" end="8"/>
                                            </p:txEl>
                                          </p:spTgt>
                                        </p:tgtEl>
                                        <p:attrNameLst>
                                          <p:attrName>ppt_h</p:attrName>
                                        </p:attrNameLst>
                                      </p:cBhvr>
                                      <p:tavLst>
                                        <p:tav tm="0">
                                          <p:val>
                                            <p:fltVal val="0"/>
                                          </p:val>
                                        </p:tav>
                                        <p:tav tm="100000">
                                          <p:val>
                                            <p:strVal val="#ppt_h"/>
                                          </p:val>
                                        </p:tav>
                                      </p:tavLst>
                                    </p:anim>
                                    <p:anim calcmode="lin" valueType="num">
                                      <p:cBhvr>
                                        <p:cTn id="74" dur="2000" fill="hold"/>
                                        <p:tgtEl>
                                          <p:spTgt spid="32771">
                                            <p:txEl>
                                              <p:pRg st="8" end="8"/>
                                            </p:txEl>
                                          </p:spTgt>
                                        </p:tgtEl>
                                        <p:attrNameLst>
                                          <p:attrName>ppt_w</p:attrName>
                                        </p:attrNameLst>
                                      </p:cBhvr>
                                      <p:tavLst>
                                        <p:tav tm="0">
                                          <p:val>
                                            <p:fltVal val="0"/>
                                          </p:val>
                                        </p:tav>
                                        <p:tav tm="100000">
                                          <p:val>
                                            <p:strVal val="#ppt_w"/>
                                          </p:val>
                                        </p:tav>
                                      </p:tavLst>
                                    </p:anim>
                                  </p:childTnLst>
                                </p:cTn>
                              </p:par>
                            </p:childTnLst>
                          </p:cTn>
                        </p:par>
                      </p:childTnLst>
                    </p:cTn>
                  </p:par>
                  <p:par>
                    <p:cTn id="75" fill="hold">
                      <p:stCondLst>
                        <p:cond delay="indefinite"/>
                      </p:stCondLst>
                      <p:childTnLst>
                        <p:par>
                          <p:cTn id="76" fill="hold">
                            <p:stCondLst>
                              <p:cond delay="0"/>
                            </p:stCondLst>
                            <p:childTnLst>
                              <p:par>
                                <p:cTn id="77" presetID="35" presetClass="entr" presetSubtype="0" fill="hold" nodeType="clickEffect">
                                  <p:stCondLst>
                                    <p:cond delay="0"/>
                                  </p:stCondLst>
                                  <p:childTnLst>
                                    <p:set>
                                      <p:cBhvr>
                                        <p:cTn id="78" dur="1" fill="hold">
                                          <p:stCondLst>
                                            <p:cond delay="0"/>
                                          </p:stCondLst>
                                        </p:cTn>
                                        <p:tgtEl>
                                          <p:spTgt spid="32771">
                                            <p:txEl>
                                              <p:pRg st="9" end="9"/>
                                            </p:txEl>
                                          </p:spTgt>
                                        </p:tgtEl>
                                        <p:attrNameLst>
                                          <p:attrName>style.visibility</p:attrName>
                                        </p:attrNameLst>
                                      </p:cBhvr>
                                      <p:to>
                                        <p:strVal val="visible"/>
                                      </p:to>
                                    </p:set>
                                    <p:animEffect transition="in" filter="fade">
                                      <p:cBhvr>
                                        <p:cTn id="79" dur="2000"/>
                                        <p:tgtEl>
                                          <p:spTgt spid="32771">
                                            <p:txEl>
                                              <p:pRg st="9" end="9"/>
                                            </p:txEl>
                                          </p:spTgt>
                                        </p:tgtEl>
                                      </p:cBhvr>
                                    </p:animEffect>
                                    <p:anim calcmode="lin" valueType="num">
                                      <p:cBhvr>
                                        <p:cTn id="80" dur="2000" fill="hold"/>
                                        <p:tgtEl>
                                          <p:spTgt spid="32771">
                                            <p:txEl>
                                              <p:pRg st="9" end="9"/>
                                            </p:txEl>
                                          </p:spTgt>
                                        </p:tgtEl>
                                        <p:attrNameLst>
                                          <p:attrName>style.rotation</p:attrName>
                                        </p:attrNameLst>
                                      </p:cBhvr>
                                      <p:tavLst>
                                        <p:tav tm="0">
                                          <p:val>
                                            <p:fltVal val="720"/>
                                          </p:val>
                                        </p:tav>
                                        <p:tav tm="100000">
                                          <p:val>
                                            <p:fltVal val="0"/>
                                          </p:val>
                                        </p:tav>
                                      </p:tavLst>
                                    </p:anim>
                                    <p:anim calcmode="lin" valueType="num">
                                      <p:cBhvr>
                                        <p:cTn id="81" dur="2000" fill="hold"/>
                                        <p:tgtEl>
                                          <p:spTgt spid="32771">
                                            <p:txEl>
                                              <p:pRg st="9" end="9"/>
                                            </p:txEl>
                                          </p:spTgt>
                                        </p:tgtEl>
                                        <p:attrNameLst>
                                          <p:attrName>ppt_h</p:attrName>
                                        </p:attrNameLst>
                                      </p:cBhvr>
                                      <p:tavLst>
                                        <p:tav tm="0">
                                          <p:val>
                                            <p:fltVal val="0"/>
                                          </p:val>
                                        </p:tav>
                                        <p:tav tm="100000">
                                          <p:val>
                                            <p:strVal val="#ppt_h"/>
                                          </p:val>
                                        </p:tav>
                                      </p:tavLst>
                                    </p:anim>
                                    <p:anim calcmode="lin" valueType="num">
                                      <p:cBhvr>
                                        <p:cTn id="82" dur="2000" fill="hold"/>
                                        <p:tgtEl>
                                          <p:spTgt spid="32771">
                                            <p:txEl>
                                              <p:pRg st="9" end="9"/>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057400" y="457200"/>
            <a:ext cx="5105400" cy="514350"/>
          </a:xfrm>
        </p:spPr>
        <p:txBody>
          <a:bodyPr>
            <a:normAutofit fontScale="90000"/>
          </a:bodyPr>
          <a:lstStyle/>
          <a:p>
            <a:r>
              <a:rPr lang="en-US" sz="2800" dirty="0">
                <a:latin typeface="Heiti TC Light"/>
                <a:cs typeface="Heiti TC Light"/>
                <a:hlinkClick r:id="rId2"/>
              </a:rPr>
              <a:t>The War Against the Jews</a:t>
            </a:r>
            <a:endParaRPr lang="en-US" sz="2800" dirty="0">
              <a:latin typeface="Heiti TC Light"/>
              <a:cs typeface="Heiti TC Light"/>
            </a:endParaRPr>
          </a:p>
        </p:txBody>
      </p:sp>
      <p:sp>
        <p:nvSpPr>
          <p:cNvPr id="19459" name="Rectangle 3"/>
          <p:cNvSpPr>
            <a:spLocks noGrp="1" noChangeArrowheads="1"/>
          </p:cNvSpPr>
          <p:nvPr>
            <p:ph type="body" sz="half" idx="1"/>
          </p:nvPr>
        </p:nvSpPr>
        <p:spPr>
          <a:xfrm>
            <a:off x="304800" y="971550"/>
            <a:ext cx="4419600" cy="838200"/>
          </a:xfrm>
        </p:spPr>
        <p:txBody>
          <a:bodyPr>
            <a:normAutofit/>
          </a:bodyPr>
          <a:lstStyle/>
          <a:p>
            <a:r>
              <a:rPr lang="en-US" sz="1400" dirty="0">
                <a:latin typeface="Heiti TC Light"/>
                <a:cs typeface="Heiti TC Light"/>
              </a:rPr>
              <a:t>When the Nazis began to wage war against the Jews, they used rhetoric and propaganda. </a:t>
            </a:r>
          </a:p>
        </p:txBody>
      </p:sp>
      <p:pic>
        <p:nvPicPr>
          <p:cNvPr id="19460" name="Picture 5" descr="childrensprimer1936"/>
          <p:cNvPicPr>
            <a:picLocks noGrp="1" noChangeAspect="1" noChangeArrowheads="1"/>
          </p:cNvPicPr>
          <p:nvPr>
            <p:ph sz="half" idx="2"/>
          </p:nvPr>
        </p:nvPicPr>
        <p:blipFill>
          <a:blip r:embed="rId3"/>
          <a:srcRect/>
          <a:stretch>
            <a:fillRect/>
          </a:stretch>
        </p:blipFill>
        <p:spPr>
          <a:xfrm>
            <a:off x="533400" y="1793081"/>
            <a:ext cx="3810000" cy="2226469"/>
          </a:xfrm>
          <a:noFill/>
        </p:spPr>
      </p:pic>
      <p:sp>
        <p:nvSpPr>
          <p:cNvPr id="19461" name="Text Box 7"/>
          <p:cNvSpPr txBox="1">
            <a:spLocks noChangeArrowheads="1"/>
          </p:cNvSpPr>
          <p:nvPr/>
        </p:nvSpPr>
        <p:spPr bwMode="auto">
          <a:xfrm>
            <a:off x="533400" y="4105930"/>
            <a:ext cx="3810000" cy="523220"/>
          </a:xfrm>
          <a:prstGeom prst="rect">
            <a:avLst/>
          </a:prstGeom>
          <a:noFill/>
          <a:ln w="12700" cap="sq">
            <a:noFill/>
            <a:miter lim="800000"/>
            <a:headEnd type="none" w="sm" len="sm"/>
            <a:tailEnd type="none" w="sm" len="sm"/>
          </a:ln>
        </p:spPr>
        <p:txBody>
          <a:bodyPr>
            <a:prstTxWarp prst="textNoShape">
              <a:avLst/>
            </a:prstTxWarp>
            <a:spAutoFit/>
          </a:bodyPr>
          <a:lstStyle/>
          <a:p>
            <a:pPr>
              <a:spcBef>
                <a:spcPct val="50000"/>
              </a:spcBef>
            </a:pPr>
            <a:r>
              <a:rPr lang="en-US" sz="1400" b="0" dirty="0">
                <a:latin typeface="Heiti TC Light"/>
                <a:cs typeface="Heiti TC Light"/>
              </a:rPr>
              <a:t>From an anti-Semitic children's book. The sign reads "Jews are not wanted here"</a:t>
            </a:r>
          </a:p>
        </p:txBody>
      </p:sp>
      <p:sp>
        <p:nvSpPr>
          <p:cNvPr id="6"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7"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CLASSIFICATION</a:t>
            </a:r>
            <a:endParaRPr lang="en-US" sz="2000" dirty="0">
              <a:solidFill>
                <a:srgbClr val="000000"/>
              </a:solidFill>
              <a:latin typeface="Heiti SC Medium"/>
              <a:cs typeface="Heiti SC Medium"/>
            </a:endParaRPr>
          </a:p>
        </p:txBody>
      </p:sp>
      <p:pic>
        <p:nvPicPr>
          <p:cNvPr id="8" name="Picture 6" descr="Antisemitic poster"/>
          <p:cNvPicPr>
            <a:picLocks noChangeAspect="1" noChangeArrowheads="1"/>
          </p:cNvPicPr>
          <p:nvPr/>
        </p:nvPicPr>
        <p:blipFill>
          <a:blip r:embed="rId4"/>
          <a:srcRect/>
          <a:stretch>
            <a:fillRect/>
          </a:stretch>
        </p:blipFill>
        <p:spPr>
          <a:xfrm>
            <a:off x="7162801" y="481167"/>
            <a:ext cx="1600200" cy="2090584"/>
          </a:xfrm>
          <a:prstGeom prst="rect">
            <a:avLst/>
          </a:prstGeom>
          <a:noFill/>
        </p:spPr>
      </p:pic>
      <p:sp>
        <p:nvSpPr>
          <p:cNvPr id="9" name="Rectangle 7"/>
          <p:cNvSpPr txBox="1">
            <a:spLocks noChangeArrowheads="1"/>
          </p:cNvSpPr>
          <p:nvPr/>
        </p:nvSpPr>
        <p:spPr>
          <a:xfrm>
            <a:off x="5029200" y="2590800"/>
            <a:ext cx="3581399" cy="438150"/>
          </a:xfrm>
          <a:prstGeom prst="rect">
            <a:avLst/>
          </a:prstGeom>
        </p:spPr>
        <p:txBody>
          <a:bodyPr vert="horz" lIns="91440" tIns="45720" rIns="91440" bIns="45720" rtlCol="0" anchor="ctr">
            <a:normAutofit fontScale="900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Heiti TC Light"/>
                <a:ea typeface="+mj-ea"/>
                <a:cs typeface="Heiti TC Light"/>
              </a:rPr>
              <a:t>The Wandering Jew</a:t>
            </a:r>
            <a:endParaRPr kumimoji="0" lang="en-US" sz="2800" b="0" i="0" u="none" strike="noStrike" kern="1200" cap="none" spc="0" normalizeH="0" baseline="0" noProof="0" dirty="0">
              <a:ln>
                <a:noFill/>
              </a:ln>
              <a:solidFill>
                <a:schemeClr val="tx1"/>
              </a:solidFill>
              <a:effectLst/>
              <a:uLnTx/>
              <a:uFillTx/>
              <a:latin typeface="Heiti TC Light"/>
              <a:ea typeface="+mj-ea"/>
              <a:cs typeface="Heiti TC Light"/>
            </a:endParaRPr>
          </a:p>
        </p:txBody>
      </p:sp>
      <p:sp>
        <p:nvSpPr>
          <p:cNvPr id="10" name="Rectangle 3"/>
          <p:cNvSpPr txBox="1">
            <a:spLocks noChangeArrowheads="1"/>
          </p:cNvSpPr>
          <p:nvPr/>
        </p:nvSpPr>
        <p:spPr>
          <a:xfrm>
            <a:off x="4572000" y="2952750"/>
            <a:ext cx="4419599" cy="19050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smtClean="0">
                <a:ln>
                  <a:noFill/>
                </a:ln>
                <a:solidFill>
                  <a:schemeClr val="tx1"/>
                </a:solidFill>
                <a:effectLst/>
                <a:uLnTx/>
                <a:uFillTx/>
                <a:latin typeface="Heiti TC Light"/>
                <a:ea typeface="+mn-ea"/>
                <a:cs typeface="Heiti TC Light"/>
              </a:rPr>
              <a:t>On 8 November</a:t>
            </a:r>
            <a:r>
              <a:rPr kumimoji="0" lang="en-US" sz="1600" b="0" i="0" u="none" strike="noStrike" kern="1200" cap="none" spc="0" normalizeH="0" noProof="0" dirty="0" smtClean="0">
                <a:ln>
                  <a:noFill/>
                </a:ln>
                <a:solidFill>
                  <a:schemeClr val="tx1"/>
                </a:solidFill>
                <a:effectLst/>
                <a:uLnTx/>
                <a:uFillTx/>
                <a:latin typeface="Heiti TC Light"/>
                <a:ea typeface="+mn-ea"/>
                <a:cs typeface="Heiti TC Light"/>
              </a:rPr>
              <a:t> </a:t>
            </a:r>
            <a:r>
              <a:rPr kumimoji="0" lang="en-US" sz="1600" b="0" i="0" u="none" strike="noStrike" kern="1200" cap="none" spc="0" normalizeH="0" baseline="0" noProof="0" dirty="0" smtClean="0">
                <a:ln>
                  <a:noFill/>
                </a:ln>
                <a:solidFill>
                  <a:schemeClr val="tx1"/>
                </a:solidFill>
                <a:effectLst/>
                <a:uLnTx/>
                <a:uFillTx/>
                <a:latin typeface="Heiti TC Light"/>
                <a:ea typeface="+mn-ea"/>
                <a:cs typeface="Heiti TC Light"/>
              </a:rPr>
              <a:t>1937, a propaganda exhibit entitled </a:t>
            </a:r>
            <a:r>
              <a:rPr kumimoji="0" lang="en-US" sz="1600" b="0" i="1" u="none" strike="noStrike" kern="1200" cap="none" spc="0" normalizeH="0" baseline="0" noProof="0" dirty="0" err="1" smtClean="0">
                <a:ln>
                  <a:noFill/>
                </a:ln>
                <a:solidFill>
                  <a:schemeClr val="tx1"/>
                </a:solidFill>
                <a:effectLst/>
                <a:uLnTx/>
                <a:uFillTx/>
                <a:latin typeface="Heiti TC Light"/>
                <a:ea typeface="+mn-ea"/>
                <a:cs typeface="Heiti TC Light"/>
              </a:rPr>
              <a:t>Der</a:t>
            </a:r>
            <a:r>
              <a:rPr kumimoji="0" lang="en-US" sz="1600" b="0" i="1" u="none" strike="noStrike" kern="1200" cap="none" spc="0" normalizeH="0" baseline="0" noProof="0" dirty="0" smtClean="0">
                <a:ln>
                  <a:noFill/>
                </a:ln>
                <a:solidFill>
                  <a:schemeClr val="tx1"/>
                </a:solidFill>
                <a:effectLst/>
                <a:uLnTx/>
                <a:uFillTx/>
                <a:latin typeface="Heiti TC Light"/>
                <a:ea typeface="+mn-ea"/>
                <a:cs typeface="Heiti TC Light"/>
              </a:rPr>
              <a:t> </a:t>
            </a:r>
            <a:r>
              <a:rPr kumimoji="0" lang="en-US" sz="1600" b="0" i="1" u="none" strike="noStrike" kern="1200" cap="none" spc="0" normalizeH="0" baseline="0" noProof="0" dirty="0" err="1" smtClean="0">
                <a:ln>
                  <a:noFill/>
                </a:ln>
                <a:solidFill>
                  <a:schemeClr val="tx1"/>
                </a:solidFill>
                <a:effectLst/>
                <a:uLnTx/>
                <a:uFillTx/>
                <a:latin typeface="Heiti TC Light"/>
                <a:ea typeface="+mn-ea"/>
                <a:cs typeface="Heiti TC Light"/>
              </a:rPr>
              <a:t>Ewige</a:t>
            </a:r>
            <a:r>
              <a:rPr kumimoji="0" lang="en-US" sz="1600" b="0" i="1" u="none" strike="noStrike" kern="1200" cap="none" spc="0" normalizeH="0" baseline="0" noProof="0" dirty="0" smtClean="0">
                <a:ln>
                  <a:noFill/>
                </a:ln>
                <a:solidFill>
                  <a:schemeClr val="tx1"/>
                </a:solidFill>
                <a:effectLst/>
                <a:uLnTx/>
                <a:uFillTx/>
                <a:latin typeface="Heiti TC Light"/>
                <a:ea typeface="+mn-ea"/>
                <a:cs typeface="Heiti TC Light"/>
              </a:rPr>
              <a:t> Jude </a:t>
            </a:r>
            <a:r>
              <a:rPr kumimoji="0" lang="en-US" sz="1600" b="0" i="0" u="none" strike="noStrike" kern="1200" cap="none" spc="0" normalizeH="0" baseline="0" noProof="0" dirty="0" smtClean="0">
                <a:ln>
                  <a:noFill/>
                </a:ln>
                <a:solidFill>
                  <a:schemeClr val="tx1"/>
                </a:solidFill>
                <a:effectLst/>
                <a:uLnTx/>
                <a:uFillTx/>
                <a:latin typeface="Heiti TC Light"/>
                <a:ea typeface="+mn-ea"/>
                <a:cs typeface="Heiti TC Light"/>
              </a:rPr>
              <a:t>(</a:t>
            </a:r>
            <a:r>
              <a:rPr kumimoji="0" lang="en-US" sz="1600" b="0" i="1" u="none" strike="noStrike" kern="1200" cap="none" spc="0" normalizeH="0" baseline="0" noProof="0" dirty="0" smtClean="0">
                <a:ln>
                  <a:noFill/>
                </a:ln>
                <a:solidFill>
                  <a:schemeClr val="tx1"/>
                </a:solidFill>
                <a:effectLst/>
                <a:uLnTx/>
                <a:uFillTx/>
                <a:latin typeface="Heiti TC Light"/>
                <a:ea typeface="+mn-ea"/>
                <a:cs typeface="Heiti TC Light"/>
              </a:rPr>
              <a:t>The Wandering Jew</a:t>
            </a:r>
            <a:r>
              <a:rPr kumimoji="0" lang="en-US" sz="1600" b="0" i="0" u="none" strike="noStrike" kern="1200" cap="none" spc="0" normalizeH="0" baseline="0" noProof="0" dirty="0" smtClean="0">
                <a:ln>
                  <a:noFill/>
                </a:ln>
                <a:solidFill>
                  <a:schemeClr val="tx1"/>
                </a:solidFill>
                <a:effectLst/>
                <a:uLnTx/>
                <a:uFillTx/>
                <a:latin typeface="Heiti TC Light"/>
                <a:ea typeface="+mn-ea"/>
                <a:cs typeface="Heiti TC Light"/>
              </a:rPr>
              <a:t>) opened. It portrayed Jews as communists, swindlers and demons.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smtClean="0">
                <a:ln>
                  <a:noFill/>
                </a:ln>
                <a:solidFill>
                  <a:schemeClr val="tx1"/>
                </a:solidFill>
                <a:effectLst/>
                <a:uLnTx/>
                <a:uFillTx/>
                <a:latin typeface="Heiti TC Light"/>
                <a:ea typeface="+mn-ea"/>
                <a:cs typeface="Heiti TC Light"/>
              </a:rPr>
              <a:t>Over 150,000 people attended the exhibit in just three days.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rrowheads="1"/>
          </p:cNvSpPr>
          <p:nvPr>
            <p:ph type="title"/>
          </p:nvPr>
        </p:nvSpPr>
        <p:spPr>
          <a:xfrm>
            <a:off x="457200" y="438150"/>
            <a:ext cx="8229600" cy="548879"/>
          </a:xfrm>
        </p:spPr>
        <p:txBody>
          <a:bodyPr>
            <a:normAutofit/>
          </a:bodyPr>
          <a:lstStyle/>
          <a:p>
            <a:pPr eaLnBrk="1" hangingPunct="1"/>
            <a:r>
              <a:rPr lang="en-US" sz="2800" dirty="0">
                <a:latin typeface="Heiti TC Light"/>
                <a:cs typeface="Heiti TC Light"/>
              </a:rPr>
              <a:t>Stage 8: Denial</a:t>
            </a:r>
          </a:p>
        </p:txBody>
      </p:sp>
      <p:sp>
        <p:nvSpPr>
          <p:cNvPr id="110595" name="Rectangle 3"/>
          <p:cNvSpPr>
            <a:spLocks noGrp="1" noChangeArrowheads="1"/>
          </p:cNvSpPr>
          <p:nvPr>
            <p:ph type="body" idx="1"/>
          </p:nvPr>
        </p:nvSpPr>
        <p:spPr/>
        <p:txBody>
          <a:bodyPr>
            <a:normAutofit/>
          </a:bodyPr>
          <a:lstStyle/>
          <a:p>
            <a:pPr algn="just" eaLnBrk="1" hangingPunct="1"/>
            <a:r>
              <a:rPr lang="en-US" sz="1800" dirty="0">
                <a:latin typeface="Heiti TC Light"/>
                <a:cs typeface="Heiti TC Light"/>
              </a:rPr>
              <a:t>Denial is always found in genocide, both during it and after it.</a:t>
            </a:r>
          </a:p>
          <a:p>
            <a:pPr algn="just" eaLnBrk="1" hangingPunct="1"/>
            <a:r>
              <a:rPr lang="en-US" sz="1800" dirty="0">
                <a:latin typeface="Heiti TC Light"/>
                <a:cs typeface="Heiti TC Light"/>
              </a:rPr>
              <a:t>Continuing denial is among the surest indicators of further genocidal massacres.</a:t>
            </a:r>
          </a:p>
          <a:p>
            <a:pPr algn="just" eaLnBrk="1" hangingPunct="1"/>
            <a:r>
              <a:rPr lang="en-US" sz="1800" dirty="0">
                <a:latin typeface="Heiti TC Light"/>
                <a:cs typeface="Heiti TC Light"/>
              </a:rPr>
              <a:t>Denial extends the crime of genocide to future generations </a:t>
            </a:r>
            <a:r>
              <a:rPr lang="en-US" sz="1800" dirty="0" smtClean="0">
                <a:latin typeface="Heiti TC Light"/>
                <a:cs typeface="Heiti TC Light"/>
              </a:rPr>
              <a:t>of </a:t>
            </a:r>
            <a:r>
              <a:rPr lang="en-US" sz="1800" dirty="0">
                <a:latin typeface="Heiti TC Light"/>
                <a:cs typeface="Heiti TC Light"/>
              </a:rPr>
              <a:t>victims.  It is a continuation of the intent to destroy the group. </a:t>
            </a:r>
          </a:p>
          <a:p>
            <a:pPr algn="just" eaLnBrk="1" hangingPunct="1"/>
            <a:r>
              <a:rPr lang="en-US" sz="1800" b="1" u="sng" dirty="0">
                <a:latin typeface="Heiti TC Light"/>
                <a:cs typeface="Heiti TC Light"/>
              </a:rPr>
              <a:t>The tactics of denial are predictable.</a:t>
            </a:r>
            <a:r>
              <a:rPr lang="en-US" sz="1800" dirty="0">
                <a:latin typeface="Heiti TC Light"/>
                <a:cs typeface="Heiti TC Light"/>
              </a:rPr>
              <a:t> </a:t>
            </a:r>
          </a:p>
          <a:p>
            <a:pPr eaLnBrk="1" hangingPunct="1">
              <a:buFont typeface="Wingdings" pitchFamily="4" charset="2"/>
              <a:buNone/>
            </a:pPr>
            <a:endParaRPr lang="en-US" dirty="0"/>
          </a:p>
          <a:p>
            <a:pPr eaLnBrk="1" hangingPunct="1">
              <a:buFont typeface="Wingdings" pitchFamily="4" charset="2"/>
              <a:buNone/>
            </a:pPr>
            <a:endParaRPr lang="en-US" sz="4000" dirty="0"/>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DENIAL</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blinds(horizontal)">
                                      <p:cBhvr>
                                        <p:cTn id="7" dur="500"/>
                                        <p:tgtEl>
                                          <p:spTgt spid="1105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box(in)">
                                      <p:cBhvr>
                                        <p:cTn id="12" dur="500"/>
                                        <p:tgtEl>
                                          <p:spTgt spid="1105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10595">
                                            <p:txEl>
                                              <p:pRg st="2" end="2"/>
                                            </p:txEl>
                                          </p:spTgt>
                                        </p:tgtEl>
                                        <p:attrNameLst>
                                          <p:attrName>style.visibility</p:attrName>
                                        </p:attrNameLst>
                                      </p:cBhvr>
                                      <p:to>
                                        <p:strVal val="visible"/>
                                      </p:to>
                                    </p:set>
                                    <p:animEffect transition="in" filter="checkerboard(across)">
                                      <p:cBhvr>
                                        <p:cTn id="17" dur="500"/>
                                        <p:tgtEl>
                                          <p:spTgt spid="1105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10595">
                                            <p:txEl>
                                              <p:pRg st="3" end="3"/>
                                            </p:txEl>
                                          </p:spTgt>
                                        </p:tgtEl>
                                        <p:attrNameLst>
                                          <p:attrName>style.visibility</p:attrName>
                                        </p:attrNameLst>
                                      </p:cBhvr>
                                      <p:to>
                                        <p:strVal val="visible"/>
                                      </p:to>
                                    </p:set>
                                    <p:anim calcmode="lin" valueType="num">
                                      <p:cBhvr additive="base">
                                        <p:cTn id="22" dur="500" fill="hold"/>
                                        <p:tgtEl>
                                          <p:spTgt spid="11059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05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rrowheads="1"/>
          </p:cNvSpPr>
          <p:nvPr>
            <p:ph type="title"/>
          </p:nvPr>
        </p:nvSpPr>
        <p:spPr>
          <a:xfrm>
            <a:off x="457200" y="361950"/>
            <a:ext cx="8229600" cy="548879"/>
          </a:xfrm>
        </p:spPr>
        <p:txBody>
          <a:bodyPr>
            <a:normAutofit/>
          </a:bodyPr>
          <a:lstStyle/>
          <a:p>
            <a:pPr eaLnBrk="1" hangingPunct="1"/>
            <a:r>
              <a:rPr lang="en-US" sz="2800" dirty="0">
                <a:solidFill>
                  <a:srgbClr val="92D050"/>
                </a:solidFill>
                <a:latin typeface="Heiti TC Light"/>
                <a:cs typeface="Heiti TC Light"/>
                <a:hlinkClick r:id="rId3"/>
              </a:rPr>
              <a:t>Denial: Deny the Evidence</a:t>
            </a:r>
            <a:r>
              <a:rPr lang="en-US" sz="2800" dirty="0">
                <a:latin typeface="Heiti TC Light"/>
                <a:cs typeface="Heiti TC Light"/>
                <a:hlinkClick r:id="rId3"/>
              </a:rPr>
              <a:t>.</a:t>
            </a:r>
            <a:endParaRPr lang="en-US" sz="2800" dirty="0">
              <a:latin typeface="Heiti TC Light"/>
              <a:cs typeface="Heiti TC Light"/>
            </a:endParaRPr>
          </a:p>
        </p:txBody>
      </p:sp>
      <p:sp>
        <p:nvSpPr>
          <p:cNvPr id="111619" name="Rectangle 3"/>
          <p:cNvSpPr>
            <a:spLocks noGrp="1" noChangeArrowheads="1"/>
          </p:cNvSpPr>
          <p:nvPr>
            <p:ph type="body" idx="1"/>
          </p:nvPr>
        </p:nvSpPr>
        <p:spPr>
          <a:xfrm>
            <a:off x="457200" y="1123950"/>
            <a:ext cx="8229600" cy="2286000"/>
          </a:xfrm>
        </p:spPr>
        <p:txBody>
          <a:bodyPr>
            <a:normAutofit/>
          </a:bodyPr>
          <a:lstStyle/>
          <a:p>
            <a:pPr marL="609600" indent="-609600" eaLnBrk="1" hangingPunct="1"/>
            <a:r>
              <a:rPr lang="en-US" sz="1800" dirty="0">
                <a:latin typeface="Heiti TC Light"/>
                <a:cs typeface="Heiti TC Light"/>
              </a:rPr>
              <a:t>Deny that there was any mass killing at all</a:t>
            </a:r>
            <a:r>
              <a:rPr lang="en-US" sz="1800" dirty="0" smtClean="0">
                <a:latin typeface="Heiti TC Light"/>
                <a:cs typeface="Heiti TC Light"/>
              </a:rPr>
              <a:t>.</a:t>
            </a:r>
          </a:p>
          <a:p>
            <a:pPr marL="609600" indent="-609600" eaLnBrk="1" hangingPunct="1"/>
            <a:r>
              <a:rPr lang="en-US" sz="1800" dirty="0">
                <a:latin typeface="Heiti TC Light"/>
                <a:cs typeface="Heiti TC Light"/>
              </a:rPr>
              <a:t>Question and minimize the statistics</a:t>
            </a:r>
            <a:r>
              <a:rPr lang="en-US" sz="1800" dirty="0" smtClean="0">
                <a:latin typeface="Heiti TC Light"/>
                <a:cs typeface="Heiti TC Light"/>
              </a:rPr>
              <a:t>.</a:t>
            </a:r>
          </a:p>
          <a:p>
            <a:pPr marL="609600" indent="-609600" eaLnBrk="1" hangingPunct="1"/>
            <a:r>
              <a:rPr lang="en-US" sz="1800" dirty="0">
                <a:latin typeface="Heiti TC Light"/>
                <a:cs typeface="Heiti TC Light"/>
              </a:rPr>
              <a:t>Block access to archives and witnesses</a:t>
            </a:r>
            <a:r>
              <a:rPr lang="en-US" sz="1800" dirty="0" smtClean="0">
                <a:latin typeface="Heiti TC Light"/>
                <a:cs typeface="Heiti TC Light"/>
              </a:rPr>
              <a:t>.</a:t>
            </a:r>
          </a:p>
          <a:p>
            <a:pPr marL="609600" indent="-609600" eaLnBrk="1" hangingPunct="1"/>
            <a:r>
              <a:rPr lang="en-US" sz="1800" dirty="0">
                <a:latin typeface="Heiti TC Light"/>
                <a:cs typeface="Heiti TC Light"/>
              </a:rPr>
              <a:t>Intimidate or kill eye-witnesses</a:t>
            </a:r>
            <a:r>
              <a:rPr lang="en-US" sz="1800" dirty="0" smtClean="0">
                <a:latin typeface="Heiti TC Light"/>
                <a:cs typeface="Heiti TC Light"/>
              </a:rPr>
              <a:t>.</a:t>
            </a:r>
          </a:p>
          <a:p>
            <a:pPr marL="609600" indent="-609600"/>
            <a:r>
              <a:rPr lang="en-US" sz="1800" dirty="0" smtClean="0">
                <a:latin typeface="Heiti TC Light"/>
                <a:cs typeface="Heiti TC Light"/>
              </a:rPr>
              <a:t>Destroy the evidence. </a:t>
            </a:r>
          </a:p>
          <a:p>
            <a:pPr marL="609600" indent="-609600" eaLnBrk="1" hangingPunct="1">
              <a:buFont typeface="Wingdings" pitchFamily="4" charset="2"/>
              <a:buNone/>
            </a:pPr>
            <a:endParaRPr lang="en-US" b="1" dirty="0"/>
          </a:p>
          <a:p>
            <a:pPr marL="609600" indent="-609600" eaLnBrk="1" hangingPunct="1">
              <a:buFont typeface="Wingdings" pitchFamily="4" charset="2"/>
              <a:buNone/>
            </a:pPr>
            <a:endParaRPr lang="en-US" b="1" dirty="0"/>
          </a:p>
          <a:p>
            <a:pPr marL="609600" indent="-609600" eaLnBrk="1" hangingPunct="1">
              <a:buFont typeface="Wingdings" pitchFamily="4" charset="2"/>
              <a:buNone/>
            </a:pPr>
            <a:endParaRPr lang="en-US" b="1" dirty="0"/>
          </a:p>
          <a:p>
            <a:pPr marL="609600" indent="-609600" eaLnBrk="1" hangingPunct="1">
              <a:buFont typeface="Wingdings" pitchFamily="4" charset="2"/>
              <a:buNone/>
            </a:pPr>
            <a:endParaRPr lang="en-US" b="1" dirty="0"/>
          </a:p>
          <a:p>
            <a:pPr marL="609600" indent="-609600" eaLnBrk="1" hangingPunct="1"/>
            <a:endParaRPr lang="en-US" dirty="0"/>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DENIAL</a:t>
            </a:r>
            <a:endParaRPr lang="en-US" sz="2000" dirty="0">
              <a:solidFill>
                <a:srgbClr val="000000"/>
              </a:solidFill>
              <a:latin typeface="Heiti SC Medium"/>
              <a:cs typeface="Heiti SC Medium"/>
            </a:endParaRPr>
          </a:p>
        </p:txBody>
      </p:sp>
      <p:sp>
        <p:nvSpPr>
          <p:cNvPr id="9" name="Text Box 6"/>
          <p:cNvSpPr txBox="1">
            <a:spLocks noChangeArrowheads="1"/>
          </p:cNvSpPr>
          <p:nvPr/>
        </p:nvSpPr>
        <p:spPr bwMode="auto">
          <a:xfrm>
            <a:off x="4114800" y="4610100"/>
            <a:ext cx="5334000" cy="30777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dirty="0">
                <a:latin typeface="Heiti TC Light"/>
                <a:cs typeface="Heiti TC Light"/>
              </a:rPr>
              <a:t>Holocaust Death-Camp Crematoria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blinds(horizontal)">
                                      <p:cBhvr>
                                        <p:cTn id="7" dur="500"/>
                                        <p:tgtEl>
                                          <p:spTgt spid="1116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box(in)">
                                      <p:cBhvr>
                                        <p:cTn id="12" dur="500"/>
                                        <p:tgtEl>
                                          <p:spTgt spid="1116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checkerboard(across)">
                                      <p:cBhvr>
                                        <p:cTn id="17" dur="500"/>
                                        <p:tgtEl>
                                          <p:spTgt spid="1116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 calcmode="lin" valueType="num">
                                      <p:cBhvr additive="base">
                                        <p:cTn id="22" dur="500" fill="hold"/>
                                        <p:tgtEl>
                                          <p:spTgt spid="111619">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16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1619">
                                            <p:txEl>
                                              <p:pRg st="4" end="4"/>
                                            </p:txEl>
                                          </p:spTgt>
                                        </p:tgtEl>
                                        <p:attrNameLst>
                                          <p:attrName>style.visibility</p:attrName>
                                        </p:attrNameLst>
                                      </p:cBhvr>
                                      <p:to>
                                        <p:strVal val="visible"/>
                                      </p:to>
                                    </p:set>
                                    <p:anim calcmode="lin" valueType="num">
                                      <p:cBhvr additive="base">
                                        <p:cTn id="28" dur="500" fill="hold"/>
                                        <p:tgtEl>
                                          <p:spTgt spid="111619">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16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rrowheads="1"/>
          </p:cNvSpPr>
          <p:nvPr>
            <p:ph type="title"/>
          </p:nvPr>
        </p:nvSpPr>
        <p:spPr>
          <a:xfrm>
            <a:off x="457200" y="361950"/>
            <a:ext cx="8229600" cy="548879"/>
          </a:xfrm>
        </p:spPr>
        <p:txBody>
          <a:bodyPr>
            <a:normAutofit/>
          </a:bodyPr>
          <a:lstStyle/>
          <a:p>
            <a:pPr eaLnBrk="1" hangingPunct="1"/>
            <a:r>
              <a:rPr lang="en-US" sz="2800" dirty="0">
                <a:latin typeface="Heiti TC Light"/>
                <a:cs typeface="Heiti TC Light"/>
              </a:rPr>
              <a:t>Denial:  Deny Genocidal </a:t>
            </a:r>
            <a:r>
              <a:rPr lang="en-US" sz="2800" dirty="0" smtClean="0">
                <a:latin typeface="Heiti TC Light"/>
                <a:cs typeface="Heiti TC Light"/>
              </a:rPr>
              <a:t>Intent</a:t>
            </a:r>
            <a:endParaRPr lang="en-US" sz="2800" dirty="0">
              <a:latin typeface="Heiti TC Light"/>
              <a:cs typeface="Heiti TC Light"/>
            </a:endParaRPr>
          </a:p>
        </p:txBody>
      </p:sp>
      <p:sp>
        <p:nvSpPr>
          <p:cNvPr id="113667" name="Rectangle 3"/>
          <p:cNvSpPr>
            <a:spLocks noGrp="1" noChangeArrowheads="1"/>
          </p:cNvSpPr>
          <p:nvPr>
            <p:ph type="body" idx="1"/>
          </p:nvPr>
        </p:nvSpPr>
        <p:spPr/>
        <p:txBody>
          <a:bodyPr>
            <a:normAutofit/>
          </a:bodyPr>
          <a:lstStyle/>
          <a:p>
            <a:pPr marL="609600" indent="-609600" eaLnBrk="1" hangingPunct="1"/>
            <a:r>
              <a:rPr lang="en-US" sz="1946" b="1" dirty="0">
                <a:latin typeface="Heiti TC Light"/>
                <a:cs typeface="Heiti TC Light"/>
              </a:rPr>
              <a:t>Claim that the deaths were inadvertent (due to famine, migration, or disease.)</a:t>
            </a:r>
          </a:p>
          <a:p>
            <a:pPr marL="609600" indent="-609600" eaLnBrk="1" hangingPunct="1"/>
            <a:r>
              <a:rPr lang="en-US" sz="1946" b="1" dirty="0">
                <a:latin typeface="Heiti TC Light"/>
                <a:cs typeface="Heiti TC Light"/>
              </a:rPr>
              <a:t>Blame “out of control” forces for the killings.</a:t>
            </a:r>
          </a:p>
          <a:p>
            <a:pPr marL="609600" indent="-609600" eaLnBrk="1" hangingPunct="1"/>
            <a:r>
              <a:rPr lang="en-US" sz="1946" b="1" dirty="0">
                <a:latin typeface="Heiti TC Light"/>
                <a:cs typeface="Heiti TC Light"/>
              </a:rPr>
              <a:t>Blame the deaths on ancient ethnic conflicts.</a:t>
            </a:r>
          </a:p>
          <a:p>
            <a:pPr marL="609600" indent="-609600" eaLnBrk="1" hangingPunct="1">
              <a:buFont typeface="Wingdings" pitchFamily="4" charset="2"/>
              <a:buNone/>
            </a:pPr>
            <a:endParaRPr lang="en-US" b="1" dirty="0"/>
          </a:p>
          <a:p>
            <a:pPr marL="609600" indent="-609600" eaLnBrk="1" hangingPunct="1">
              <a:buFont typeface="Wingdings" pitchFamily="4" charset="2"/>
              <a:buNone/>
            </a:pPr>
            <a:endParaRPr lang="en-US" dirty="0"/>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DENIAL</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box(in)">
                                      <p:cBhvr>
                                        <p:cTn id="7" dur="500"/>
                                        <p:tgtEl>
                                          <p:spTgt spid="1136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13667">
                                            <p:txEl>
                                              <p:pRg st="1" end="1"/>
                                            </p:txEl>
                                          </p:spTgt>
                                        </p:tgtEl>
                                        <p:attrNameLst>
                                          <p:attrName>style.visibility</p:attrName>
                                        </p:attrNameLst>
                                      </p:cBhvr>
                                      <p:to>
                                        <p:strVal val="visible"/>
                                      </p:to>
                                    </p:set>
                                    <p:animEffect transition="in" filter="checkerboard(across)">
                                      <p:cBhvr>
                                        <p:cTn id="12" dur="500"/>
                                        <p:tgtEl>
                                          <p:spTgt spid="1136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13667">
                                            <p:txEl>
                                              <p:pRg st="2" end="2"/>
                                            </p:txEl>
                                          </p:spTgt>
                                        </p:tgtEl>
                                        <p:attrNameLst>
                                          <p:attrName>style.visibility</p:attrName>
                                        </p:attrNameLst>
                                      </p:cBhvr>
                                      <p:to>
                                        <p:strVal val="visible"/>
                                      </p:to>
                                    </p:set>
                                    <p:anim calcmode="lin" valueType="num">
                                      <p:cBhvr additive="base">
                                        <p:cTn id="17" dur="500" fill="hold"/>
                                        <p:tgtEl>
                                          <p:spTgt spid="11366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36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rrowheads="1"/>
          </p:cNvSpPr>
          <p:nvPr>
            <p:ph type="title"/>
          </p:nvPr>
        </p:nvSpPr>
        <p:spPr>
          <a:xfrm>
            <a:off x="457200" y="438150"/>
            <a:ext cx="8229600" cy="548879"/>
          </a:xfrm>
        </p:spPr>
        <p:txBody>
          <a:bodyPr>
            <a:normAutofit/>
          </a:bodyPr>
          <a:lstStyle/>
          <a:p>
            <a:pPr eaLnBrk="1" hangingPunct="1"/>
            <a:r>
              <a:rPr lang="en-US" sz="2800" dirty="0">
                <a:latin typeface="Heiti TC Light"/>
                <a:cs typeface="Heiti TC Light"/>
              </a:rPr>
              <a:t>Denial: Blame the </a:t>
            </a:r>
            <a:r>
              <a:rPr lang="en-US" sz="2800" dirty="0" smtClean="0">
                <a:latin typeface="Heiti TC Light"/>
                <a:cs typeface="Heiti TC Light"/>
              </a:rPr>
              <a:t>Victims</a:t>
            </a:r>
            <a:endParaRPr lang="en-US" sz="2800" dirty="0">
              <a:latin typeface="Heiti TC Light"/>
              <a:cs typeface="Heiti TC Light"/>
            </a:endParaRPr>
          </a:p>
        </p:txBody>
      </p:sp>
      <p:sp>
        <p:nvSpPr>
          <p:cNvPr id="114691" name="Rectangle 3"/>
          <p:cNvSpPr>
            <a:spLocks noGrp="1" noChangeArrowheads="1"/>
          </p:cNvSpPr>
          <p:nvPr>
            <p:ph type="body" idx="1"/>
          </p:nvPr>
        </p:nvSpPr>
        <p:spPr/>
        <p:txBody>
          <a:bodyPr>
            <a:normAutofit/>
          </a:bodyPr>
          <a:lstStyle/>
          <a:p>
            <a:pPr marL="609600" indent="-609600" eaLnBrk="1" hangingPunct="1"/>
            <a:r>
              <a:rPr lang="en-US" sz="1800" b="1" dirty="0">
                <a:latin typeface="Heiti TC Light"/>
                <a:cs typeface="Heiti TC Light"/>
              </a:rPr>
              <a:t>Emphasize the strangeness of the victims.  They are not like us. (savages, infidels)</a:t>
            </a:r>
          </a:p>
          <a:p>
            <a:pPr marL="609600" indent="-609600" eaLnBrk="1" hangingPunct="1"/>
            <a:r>
              <a:rPr lang="en-US" sz="1800" b="1" dirty="0">
                <a:latin typeface="Heiti TC Light"/>
                <a:cs typeface="Heiti TC Light"/>
              </a:rPr>
              <a:t>Claim they were disloyal insurgents in a war. </a:t>
            </a:r>
          </a:p>
          <a:p>
            <a:pPr marL="609600" indent="-609600" eaLnBrk="1" hangingPunct="1"/>
            <a:r>
              <a:rPr lang="en-US" sz="1800" b="1" dirty="0">
                <a:latin typeface="Heiti TC Light"/>
                <a:cs typeface="Heiti TC Light"/>
              </a:rPr>
              <a:t>Call it a “civil war,” not genocide.</a:t>
            </a:r>
          </a:p>
          <a:p>
            <a:pPr marL="609600" indent="-609600" eaLnBrk="1" hangingPunct="1"/>
            <a:r>
              <a:rPr lang="en-US" sz="1800" b="1" dirty="0">
                <a:latin typeface="Heiti TC Light"/>
                <a:cs typeface="Heiti TC Light"/>
              </a:rPr>
              <a:t>Claim that the deniers’ group also suffered huge losses in the “war.”  The killings were in self-defense.</a:t>
            </a:r>
          </a:p>
          <a:p>
            <a:pPr marL="609600" indent="-609600" eaLnBrk="1" hangingPunct="1">
              <a:buFont typeface="Wingdings" pitchFamily="4" charset="2"/>
              <a:buNone/>
            </a:pPr>
            <a:endParaRPr lang="en-US" dirty="0"/>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DENIAL</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blinds(horizontal)">
                                      <p:cBhvr>
                                        <p:cTn id="7" dur="500"/>
                                        <p:tgtEl>
                                          <p:spTgt spid="1146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Effect transition="in" filter="box(in)">
                                      <p:cBhvr>
                                        <p:cTn id="12" dur="500"/>
                                        <p:tgtEl>
                                          <p:spTgt spid="1146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14691">
                                            <p:txEl>
                                              <p:pRg st="2" end="2"/>
                                            </p:txEl>
                                          </p:spTgt>
                                        </p:tgtEl>
                                        <p:attrNameLst>
                                          <p:attrName>style.visibility</p:attrName>
                                        </p:attrNameLst>
                                      </p:cBhvr>
                                      <p:to>
                                        <p:strVal val="visible"/>
                                      </p:to>
                                    </p:set>
                                    <p:animEffect transition="in" filter="checkerboard(across)">
                                      <p:cBhvr>
                                        <p:cTn id="17" dur="500"/>
                                        <p:tgtEl>
                                          <p:spTgt spid="1146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14691">
                                            <p:txEl>
                                              <p:pRg st="3" end="3"/>
                                            </p:txEl>
                                          </p:spTgt>
                                        </p:tgtEl>
                                        <p:attrNameLst>
                                          <p:attrName>style.visibility</p:attrName>
                                        </p:attrNameLst>
                                      </p:cBhvr>
                                      <p:to>
                                        <p:strVal val="visible"/>
                                      </p:to>
                                    </p:set>
                                    <p:anim calcmode="lin" valueType="num">
                                      <p:cBhvr additive="base">
                                        <p:cTn id="22" dur="500" fill="hold"/>
                                        <p:tgtEl>
                                          <p:spTgt spid="114691">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46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rrowheads="1"/>
          </p:cNvSpPr>
          <p:nvPr>
            <p:ph type="title"/>
          </p:nvPr>
        </p:nvSpPr>
        <p:spPr>
          <a:xfrm>
            <a:off x="457200" y="514349"/>
            <a:ext cx="8229600" cy="548879"/>
          </a:xfrm>
        </p:spPr>
        <p:txBody>
          <a:bodyPr>
            <a:normAutofit/>
          </a:bodyPr>
          <a:lstStyle/>
          <a:p>
            <a:pPr eaLnBrk="1" hangingPunct="1"/>
            <a:r>
              <a:rPr lang="en-US" sz="2800" dirty="0">
                <a:latin typeface="Heiti TC Light"/>
                <a:cs typeface="Heiti TC Light"/>
              </a:rPr>
              <a:t>Denial: Deny for current </a:t>
            </a:r>
            <a:r>
              <a:rPr lang="en-US" sz="2800" dirty="0" smtClean="0">
                <a:latin typeface="Heiti TC Light"/>
                <a:cs typeface="Heiti TC Light"/>
              </a:rPr>
              <a:t>interests</a:t>
            </a:r>
            <a:endParaRPr lang="en-US" sz="2800" dirty="0">
              <a:latin typeface="Heiti TC Light"/>
              <a:cs typeface="Heiti TC Light"/>
            </a:endParaRPr>
          </a:p>
        </p:txBody>
      </p:sp>
      <p:sp>
        <p:nvSpPr>
          <p:cNvPr id="115715" name="Rectangle 3"/>
          <p:cNvSpPr>
            <a:spLocks noGrp="1" noChangeArrowheads="1"/>
          </p:cNvSpPr>
          <p:nvPr>
            <p:ph type="body" idx="1"/>
          </p:nvPr>
        </p:nvSpPr>
        <p:spPr/>
        <p:txBody>
          <a:bodyPr>
            <a:normAutofit/>
          </a:bodyPr>
          <a:lstStyle/>
          <a:p>
            <a:pPr marL="609600" indent="-609600" eaLnBrk="1" hangingPunct="1">
              <a:lnSpc>
                <a:spcPct val="90000"/>
              </a:lnSpc>
            </a:pPr>
            <a:r>
              <a:rPr lang="en-US" sz="1800" dirty="0">
                <a:latin typeface="Heiti TC Light"/>
                <a:cs typeface="Heiti TC Light"/>
              </a:rPr>
              <a:t>Avoid upsetting “the peace process.”  “Look to the future, not to the past.”</a:t>
            </a:r>
          </a:p>
          <a:p>
            <a:pPr marL="609600" indent="-609600" eaLnBrk="1" hangingPunct="1">
              <a:lnSpc>
                <a:spcPct val="90000"/>
              </a:lnSpc>
            </a:pPr>
            <a:r>
              <a:rPr lang="en-US" sz="1800" dirty="0">
                <a:latin typeface="Heiti TC Light"/>
                <a:cs typeface="Heiti TC Light"/>
              </a:rPr>
              <a:t>Deny to assure benefits of relations with the perpetrators or their descendents. (oil, arms sales, alliances, military bases)</a:t>
            </a:r>
          </a:p>
          <a:p>
            <a:pPr marL="609600" indent="-609600" eaLnBrk="1" hangingPunct="1">
              <a:lnSpc>
                <a:spcPct val="90000"/>
              </a:lnSpc>
            </a:pPr>
            <a:r>
              <a:rPr lang="en-US" sz="1800" dirty="0">
                <a:latin typeface="Heiti TC Light"/>
                <a:cs typeface="Heiti TC Light"/>
              </a:rPr>
              <a:t>Don’t threaten humanitarian assistance to the victims, who are receiving good treatment. </a:t>
            </a:r>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DENIAL</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blinds(horizontal)">
                                      <p:cBhvr>
                                        <p:cTn id="7" dur="500"/>
                                        <p:tgtEl>
                                          <p:spTgt spid="1157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15715">
                                            <p:txEl>
                                              <p:pRg st="1" end="1"/>
                                            </p:txEl>
                                          </p:spTgt>
                                        </p:tgtEl>
                                        <p:attrNameLst>
                                          <p:attrName>style.visibility</p:attrName>
                                        </p:attrNameLst>
                                      </p:cBhvr>
                                      <p:to>
                                        <p:strVal val="visible"/>
                                      </p:to>
                                    </p:set>
                                    <p:animEffect transition="in" filter="diamond(in)">
                                      <p:cBhvr>
                                        <p:cTn id="12" dur="2000"/>
                                        <p:tgtEl>
                                          <p:spTgt spid="1157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15715">
                                            <p:txEl>
                                              <p:pRg st="2" end="2"/>
                                            </p:txEl>
                                          </p:spTgt>
                                        </p:tgtEl>
                                        <p:attrNameLst>
                                          <p:attrName>style.visibility</p:attrName>
                                        </p:attrNameLst>
                                      </p:cBhvr>
                                      <p:to>
                                        <p:strVal val="visible"/>
                                      </p:to>
                                    </p:set>
                                    <p:anim calcmode="lin" valueType="num">
                                      <p:cBhvr additive="base">
                                        <p:cTn id="17" dur="500" fill="hold"/>
                                        <p:tgtEl>
                                          <p:spTgt spid="11571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57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rrowheads="1"/>
          </p:cNvSpPr>
          <p:nvPr>
            <p:ph type="title"/>
          </p:nvPr>
        </p:nvSpPr>
        <p:spPr>
          <a:xfrm>
            <a:off x="304800" y="396478"/>
            <a:ext cx="8534400" cy="651272"/>
          </a:xfrm>
        </p:spPr>
        <p:txBody>
          <a:bodyPr>
            <a:noAutofit/>
          </a:bodyPr>
          <a:lstStyle/>
          <a:p>
            <a:pPr eaLnBrk="1" hangingPunct="1"/>
            <a:r>
              <a:rPr lang="en-US" sz="2500" dirty="0">
                <a:latin typeface="Heiti TC Light"/>
                <a:cs typeface="Heiti TC Light"/>
              </a:rPr>
              <a:t>Denial: Deny </a:t>
            </a:r>
            <a:r>
              <a:rPr lang="en-US" sz="2500" dirty="0" smtClean="0">
                <a:latin typeface="Heiti TC Light"/>
                <a:cs typeface="Heiti TC Light"/>
              </a:rPr>
              <a:t>facts that </a:t>
            </a:r>
            <a:r>
              <a:rPr lang="en-US" sz="2500" dirty="0">
                <a:latin typeface="Heiti TC Light"/>
                <a:cs typeface="Heiti TC Light"/>
              </a:rPr>
              <a:t>fit legal definition of </a:t>
            </a:r>
            <a:r>
              <a:rPr lang="en-US" sz="2500" dirty="0" smtClean="0">
                <a:latin typeface="Heiti TC Light"/>
                <a:cs typeface="Heiti TC Light"/>
              </a:rPr>
              <a:t>genocide</a:t>
            </a:r>
            <a:endParaRPr lang="en-US" sz="2500" dirty="0">
              <a:latin typeface="Heiti TC Light"/>
              <a:cs typeface="Heiti TC Light"/>
            </a:endParaRPr>
          </a:p>
        </p:txBody>
      </p:sp>
      <p:sp>
        <p:nvSpPr>
          <p:cNvPr id="116739" name="Rectangle 3"/>
          <p:cNvSpPr>
            <a:spLocks noGrp="1" noChangeArrowheads="1"/>
          </p:cNvSpPr>
          <p:nvPr>
            <p:ph type="body" idx="1"/>
          </p:nvPr>
        </p:nvSpPr>
        <p:spPr>
          <a:xfrm>
            <a:off x="228600" y="1028701"/>
            <a:ext cx="8686800" cy="3143249"/>
          </a:xfrm>
        </p:spPr>
        <p:txBody>
          <a:bodyPr>
            <a:normAutofit/>
          </a:bodyPr>
          <a:lstStyle/>
          <a:p>
            <a:pPr lvl="1" eaLnBrk="1" hangingPunct="1">
              <a:lnSpc>
                <a:spcPct val="90000"/>
              </a:lnSpc>
            </a:pPr>
            <a:r>
              <a:rPr lang="en-US" sz="1800" b="1" dirty="0" smtClean="0">
                <a:latin typeface="Heiti TC Light"/>
                <a:cs typeface="Heiti TC Light"/>
              </a:rPr>
              <a:t>They are </a:t>
            </a:r>
            <a:r>
              <a:rPr lang="en-US" sz="1800" b="1" dirty="0">
                <a:latin typeface="Heiti TC Light"/>
                <a:cs typeface="Heiti TC Light"/>
              </a:rPr>
              <a:t>crimes against humanity, not genocide.</a:t>
            </a:r>
          </a:p>
          <a:p>
            <a:pPr lvl="1" eaLnBrk="1" hangingPunct="1">
              <a:lnSpc>
                <a:spcPct val="90000"/>
              </a:lnSpc>
            </a:pPr>
            <a:r>
              <a:rPr lang="en-US" sz="1800" b="1" dirty="0" smtClean="0">
                <a:latin typeface="Heiti TC Light"/>
                <a:cs typeface="Heiti TC Light"/>
              </a:rPr>
              <a:t>They </a:t>
            </a:r>
            <a:r>
              <a:rPr lang="en-US" sz="1800" b="1" dirty="0" err="1" smtClean="0">
                <a:latin typeface="Heiti TC Light"/>
                <a:cs typeface="Heiti TC Light"/>
              </a:rPr>
              <a:t>are“</a:t>
            </a:r>
            <a:r>
              <a:rPr lang="en-US" sz="1800" b="1" dirty="0" err="1">
                <a:latin typeface="Heiti TC Light"/>
                <a:cs typeface="Heiti TC Light"/>
              </a:rPr>
              <a:t>ethnic</a:t>
            </a:r>
            <a:r>
              <a:rPr lang="en-US" sz="1800" b="1" dirty="0">
                <a:latin typeface="Heiti TC Light"/>
                <a:cs typeface="Heiti TC Light"/>
              </a:rPr>
              <a:t> </a:t>
            </a:r>
            <a:r>
              <a:rPr lang="en-US" sz="1800" b="1" dirty="0" smtClean="0">
                <a:latin typeface="Heiti TC Light"/>
                <a:cs typeface="Heiti TC Light"/>
              </a:rPr>
              <a:t>cleansing”, </a:t>
            </a:r>
            <a:r>
              <a:rPr lang="en-US" sz="1800" b="1" dirty="0">
                <a:latin typeface="Heiti TC Light"/>
                <a:cs typeface="Heiti TC Light"/>
              </a:rPr>
              <a:t>not genocide.</a:t>
            </a:r>
          </a:p>
          <a:p>
            <a:pPr lvl="1" eaLnBrk="1" hangingPunct="1">
              <a:lnSpc>
                <a:spcPct val="90000"/>
              </a:lnSpc>
            </a:pPr>
            <a:r>
              <a:rPr lang="en-US" sz="1800" b="1" dirty="0" smtClean="0">
                <a:latin typeface="Heiti TC Light"/>
                <a:cs typeface="Heiti TC Light"/>
              </a:rPr>
              <a:t>There is </a:t>
            </a:r>
            <a:r>
              <a:rPr lang="en-US" sz="1800" b="1" dirty="0">
                <a:latin typeface="Heiti TC Light"/>
                <a:cs typeface="Heiti TC Light"/>
              </a:rPr>
              <a:t>not enough proof of specific intent to destroy a group, “as such.” (“Many survived!</a:t>
            </a:r>
            <a:r>
              <a:rPr lang="en-US" sz="1800" b="1" dirty="0" smtClean="0">
                <a:latin typeface="Heiti TC Light"/>
                <a:cs typeface="Heiti TC Light"/>
              </a:rPr>
              <a:t>”- UN </a:t>
            </a:r>
            <a:r>
              <a:rPr lang="en-US" sz="1800" b="1" dirty="0">
                <a:latin typeface="Heiti TC Light"/>
                <a:cs typeface="Heiti TC Light"/>
              </a:rPr>
              <a:t>Commission of Inquiry on Darfur.)</a:t>
            </a:r>
          </a:p>
          <a:p>
            <a:pPr lvl="1" eaLnBrk="1" hangingPunct="1">
              <a:lnSpc>
                <a:spcPct val="90000"/>
              </a:lnSpc>
            </a:pPr>
            <a:r>
              <a:rPr lang="en-US" sz="1800" b="1" dirty="0">
                <a:latin typeface="Heiti TC Light"/>
                <a:cs typeface="Heiti TC Light"/>
              </a:rPr>
              <a:t>Claim the only “real” genocides are like the Holocaust: “in whole.”</a:t>
            </a:r>
          </a:p>
          <a:p>
            <a:pPr lvl="1" eaLnBrk="1" hangingPunct="1">
              <a:lnSpc>
                <a:spcPct val="90000"/>
              </a:lnSpc>
              <a:buFont typeface="Wingdings" pitchFamily="4" charset="2"/>
              <a:buNone/>
            </a:pPr>
            <a:r>
              <a:rPr lang="en-US" sz="1800" b="1" dirty="0">
                <a:latin typeface="Heiti TC Light"/>
                <a:cs typeface="Heiti TC Light"/>
              </a:rPr>
              <a:t>	(Ignore the “in part” in the </a:t>
            </a:r>
            <a:r>
              <a:rPr lang="en-US" sz="1800" b="1" dirty="0">
                <a:latin typeface="Heiti TC Light"/>
                <a:cs typeface="Heiti TC Light"/>
                <a:hlinkClick r:id="rId3"/>
              </a:rPr>
              <a:t>Genocide Convention.)</a:t>
            </a:r>
            <a:endParaRPr lang="en-US" sz="1800" b="1" dirty="0">
              <a:latin typeface="Heiti TC Light"/>
              <a:cs typeface="Heiti TC Light"/>
            </a:endParaRPr>
          </a:p>
          <a:p>
            <a:pPr lvl="1" eaLnBrk="1" hangingPunct="1">
              <a:lnSpc>
                <a:spcPct val="90000"/>
              </a:lnSpc>
            </a:pPr>
            <a:r>
              <a:rPr lang="en-US" sz="1800" b="1" dirty="0">
                <a:latin typeface="Heiti TC Light"/>
                <a:cs typeface="Heiti TC Light"/>
              </a:rPr>
              <a:t>Claim</a:t>
            </a:r>
            <a:r>
              <a:rPr lang="en-US" sz="1800" b="1" dirty="0" smtClean="0">
                <a:latin typeface="Heiti TC Light"/>
                <a:cs typeface="Heiti TC Light"/>
              </a:rPr>
              <a:t> that declaring a genocide </a:t>
            </a:r>
            <a:r>
              <a:rPr lang="en-US" sz="1800" b="1" dirty="0">
                <a:latin typeface="Heiti TC Light"/>
                <a:cs typeface="Heiti TC Light"/>
              </a:rPr>
              <a:t>would legally obligate us to intervene.  (We </a:t>
            </a:r>
            <a:r>
              <a:rPr lang="en-US" sz="1800" b="1" dirty="0" smtClean="0">
                <a:latin typeface="Heiti TC Light"/>
                <a:cs typeface="Heiti TC Light"/>
              </a:rPr>
              <a:t>do not </a:t>
            </a:r>
            <a:r>
              <a:rPr lang="en-US" sz="1800" b="1" dirty="0">
                <a:latin typeface="Heiti TC Light"/>
                <a:cs typeface="Heiti TC Light"/>
              </a:rPr>
              <a:t>want to intervene.)</a:t>
            </a:r>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DENIAL</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blinds(horizontal)">
                                      <p:cBhvr>
                                        <p:cTn id="7" dur="500"/>
                                        <p:tgtEl>
                                          <p:spTgt spid="1167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6739">
                                            <p:txEl>
                                              <p:pRg st="1" end="1"/>
                                            </p:txEl>
                                          </p:spTgt>
                                        </p:tgtEl>
                                        <p:attrNameLst>
                                          <p:attrName>style.visibility</p:attrName>
                                        </p:attrNameLst>
                                      </p:cBhvr>
                                      <p:to>
                                        <p:strVal val="visible"/>
                                      </p:to>
                                    </p:set>
                                    <p:animEffect transition="in" filter="box(in)">
                                      <p:cBhvr>
                                        <p:cTn id="12" dur="500"/>
                                        <p:tgtEl>
                                          <p:spTgt spid="1167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16739">
                                            <p:txEl>
                                              <p:pRg st="2" end="2"/>
                                            </p:txEl>
                                          </p:spTgt>
                                        </p:tgtEl>
                                        <p:attrNameLst>
                                          <p:attrName>style.visibility</p:attrName>
                                        </p:attrNameLst>
                                      </p:cBhvr>
                                      <p:to>
                                        <p:strVal val="visible"/>
                                      </p:to>
                                    </p:set>
                                    <p:animEffect transition="in" filter="checkerboard(across)">
                                      <p:cBhvr>
                                        <p:cTn id="17" dur="500"/>
                                        <p:tgtEl>
                                          <p:spTgt spid="1167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16739">
                                            <p:txEl>
                                              <p:pRg st="3" end="3"/>
                                            </p:txEl>
                                          </p:spTgt>
                                        </p:tgtEl>
                                        <p:attrNameLst>
                                          <p:attrName>style.visibility</p:attrName>
                                        </p:attrNameLst>
                                      </p:cBhvr>
                                      <p:to>
                                        <p:strVal val="visible"/>
                                      </p:to>
                                    </p:set>
                                    <p:animEffect transition="in" filter="diamond(in)">
                                      <p:cBhvr>
                                        <p:cTn id="22" dur="2000"/>
                                        <p:tgtEl>
                                          <p:spTgt spid="116739">
                                            <p:txEl>
                                              <p:pRg st="3" end="3"/>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116739">
                                            <p:txEl>
                                              <p:pRg st="4" end="4"/>
                                            </p:txEl>
                                          </p:spTgt>
                                        </p:tgtEl>
                                        <p:attrNameLst>
                                          <p:attrName>style.visibility</p:attrName>
                                        </p:attrNameLst>
                                      </p:cBhvr>
                                      <p:to>
                                        <p:strVal val="visible"/>
                                      </p:to>
                                    </p:set>
                                    <p:animEffect transition="in" filter="diamond(in)">
                                      <p:cBhvr>
                                        <p:cTn id="25" dur="2000"/>
                                        <p:tgtEl>
                                          <p:spTgt spid="116739">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16739">
                                            <p:txEl>
                                              <p:pRg st="5" end="5"/>
                                            </p:txEl>
                                          </p:spTgt>
                                        </p:tgtEl>
                                        <p:attrNameLst>
                                          <p:attrName>style.visibility</p:attrName>
                                        </p:attrNameLst>
                                      </p:cBhvr>
                                      <p:to>
                                        <p:strVal val="visible"/>
                                      </p:to>
                                    </p:set>
                                    <p:anim calcmode="lin" valueType="num">
                                      <p:cBhvr additive="base">
                                        <p:cTn id="30" dur="500" fill="hold"/>
                                        <p:tgtEl>
                                          <p:spTgt spid="116739">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67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514349"/>
            <a:ext cx="8229600" cy="548879"/>
          </a:xfrm>
        </p:spPr>
        <p:txBody>
          <a:bodyPr>
            <a:normAutofit fontScale="90000"/>
          </a:bodyPr>
          <a:lstStyle/>
          <a:p>
            <a:r>
              <a:rPr lang="en-US" sz="3200" dirty="0">
                <a:latin typeface="Heiti TC Light"/>
                <a:cs typeface="Heiti TC Light"/>
              </a:rPr>
              <a:t>Major</a:t>
            </a:r>
            <a:r>
              <a:rPr lang="en-US" sz="3200" dirty="0" smtClean="0">
                <a:latin typeface="Heiti TC Light"/>
                <a:cs typeface="Heiti TC Light"/>
              </a:rPr>
              <a:t> Genocides </a:t>
            </a:r>
            <a:r>
              <a:rPr lang="en-US" sz="3200" dirty="0">
                <a:latin typeface="Heiti TC Light"/>
                <a:cs typeface="Heiti TC Light"/>
              </a:rPr>
              <a:t>of the 20</a:t>
            </a:r>
            <a:r>
              <a:rPr lang="en-US" sz="3200" baseline="30000" dirty="0">
                <a:latin typeface="Heiti TC Light"/>
                <a:cs typeface="Heiti TC Light"/>
              </a:rPr>
              <a:t>th</a:t>
            </a:r>
            <a:r>
              <a:rPr lang="en-US" sz="3200" dirty="0" smtClean="0">
                <a:latin typeface="Heiti TC Light"/>
                <a:cs typeface="Heiti TC Light"/>
              </a:rPr>
              <a:t> Century</a:t>
            </a:r>
            <a:endParaRPr lang="en-US" sz="3200" dirty="0">
              <a:latin typeface="Heiti TC Light"/>
              <a:cs typeface="Heiti TC Light"/>
            </a:endParaRPr>
          </a:p>
        </p:txBody>
      </p:sp>
      <p:sp>
        <p:nvSpPr>
          <p:cNvPr id="117763" name="Rectangle 3"/>
          <p:cNvSpPr>
            <a:spLocks noGrp="1" noChangeArrowheads="1"/>
          </p:cNvSpPr>
          <p:nvPr>
            <p:ph type="body" sz="half" idx="1"/>
          </p:nvPr>
        </p:nvSpPr>
        <p:spPr>
          <a:xfrm>
            <a:off x="228600" y="1200150"/>
            <a:ext cx="4572000" cy="3771900"/>
          </a:xfrm>
        </p:spPr>
        <p:txBody>
          <a:bodyPr>
            <a:normAutofit fontScale="92500" lnSpcReduction="10000"/>
          </a:bodyPr>
          <a:lstStyle/>
          <a:p>
            <a:pPr>
              <a:lnSpc>
                <a:spcPct val="80000"/>
              </a:lnSpc>
              <a:buNone/>
            </a:pPr>
            <a:r>
              <a:rPr lang="en-US" sz="1500" b="1" dirty="0">
                <a:latin typeface="Trebuchet MS" pitchFamily="4" charset="0"/>
              </a:rPr>
              <a:t>The </a:t>
            </a:r>
            <a:r>
              <a:rPr lang="en-US" sz="1500" b="1" dirty="0" err="1">
                <a:latin typeface="Trebuchet MS" pitchFamily="4" charset="0"/>
              </a:rPr>
              <a:t>Herero</a:t>
            </a:r>
            <a:r>
              <a:rPr lang="en-US" sz="1500" b="1" dirty="0">
                <a:latin typeface="Trebuchet MS" pitchFamily="4" charset="0"/>
              </a:rPr>
              <a:t> Genocide, Namibia</a:t>
            </a:r>
            <a:r>
              <a:rPr lang="en-US" sz="1500" dirty="0">
                <a:latin typeface="Trebuchet MS" pitchFamily="4" charset="0"/>
              </a:rPr>
              <a:t>, 1904-05</a:t>
            </a:r>
            <a:br>
              <a:rPr lang="en-US" sz="1500" dirty="0">
                <a:latin typeface="Trebuchet MS" pitchFamily="4" charset="0"/>
              </a:rPr>
            </a:br>
            <a:r>
              <a:rPr lang="en-US" sz="1500" dirty="0">
                <a:latin typeface="Trebuchet MS" pitchFamily="4" charset="0"/>
              </a:rPr>
              <a:t>Death toll: 60,000 (3/4 of the population) </a:t>
            </a:r>
            <a:br>
              <a:rPr lang="en-US" sz="1500" dirty="0">
                <a:latin typeface="Trebuchet MS" pitchFamily="4" charset="0"/>
              </a:rPr>
            </a:br>
            <a:endParaRPr lang="en-US" sz="1500" b="1" dirty="0">
              <a:latin typeface="Trebuchet MS" pitchFamily="4" charset="0"/>
            </a:endParaRPr>
          </a:p>
          <a:p>
            <a:pPr>
              <a:lnSpc>
                <a:spcPct val="80000"/>
              </a:lnSpc>
              <a:buNone/>
            </a:pPr>
            <a:r>
              <a:rPr lang="en-US" sz="1500" b="1" dirty="0">
                <a:latin typeface="Trebuchet MS" pitchFamily="4" charset="0"/>
              </a:rPr>
              <a:t>The Armenian Genocide, Ottoman </a:t>
            </a:r>
            <a:r>
              <a:rPr lang="en-US" sz="1500" b="1" dirty="0" smtClean="0">
                <a:latin typeface="Trebuchet MS" pitchFamily="4" charset="0"/>
              </a:rPr>
              <a:t>Empire </a:t>
            </a:r>
            <a:r>
              <a:rPr lang="en-US" sz="1500" dirty="0" smtClean="0">
                <a:latin typeface="Trebuchet MS" pitchFamily="4" charset="0"/>
              </a:rPr>
              <a:t>1915</a:t>
            </a:r>
            <a:r>
              <a:rPr lang="en-US" sz="1500" dirty="0">
                <a:latin typeface="Trebuchet MS" pitchFamily="4" charset="0"/>
              </a:rPr>
              <a:t>-23 </a:t>
            </a:r>
            <a:br>
              <a:rPr lang="en-US" sz="1500" dirty="0">
                <a:latin typeface="Trebuchet MS" pitchFamily="4" charset="0"/>
              </a:rPr>
            </a:br>
            <a:r>
              <a:rPr lang="en-US" sz="1500" dirty="0">
                <a:latin typeface="Trebuchet MS" pitchFamily="4" charset="0"/>
              </a:rPr>
              <a:t>Death toll: Up to 1.5 million </a:t>
            </a:r>
            <a:br>
              <a:rPr lang="en-US" sz="1500" dirty="0">
                <a:latin typeface="Trebuchet MS" pitchFamily="4" charset="0"/>
              </a:rPr>
            </a:br>
            <a:endParaRPr lang="en-US" sz="1500" b="1" dirty="0">
              <a:latin typeface="Trebuchet MS" pitchFamily="4" charset="0"/>
            </a:endParaRPr>
          </a:p>
          <a:p>
            <a:pPr>
              <a:lnSpc>
                <a:spcPct val="80000"/>
              </a:lnSpc>
              <a:buNone/>
            </a:pPr>
            <a:r>
              <a:rPr lang="en-US" sz="1500" b="1" dirty="0">
                <a:latin typeface="Trebuchet MS" pitchFamily="4" charset="0"/>
              </a:rPr>
              <a:t>The Ukrainian Famine, </a:t>
            </a:r>
            <a:r>
              <a:rPr lang="en-US" sz="1500" dirty="0">
                <a:latin typeface="Trebuchet MS" pitchFamily="4" charset="0"/>
              </a:rPr>
              <a:t>1932-1933</a:t>
            </a:r>
            <a:br>
              <a:rPr lang="en-US" sz="1500" dirty="0">
                <a:latin typeface="Trebuchet MS" pitchFamily="4" charset="0"/>
              </a:rPr>
            </a:br>
            <a:r>
              <a:rPr lang="en-US" sz="1500" dirty="0">
                <a:latin typeface="Trebuchet MS" pitchFamily="4" charset="0"/>
              </a:rPr>
              <a:t>Death toll: 7 million</a:t>
            </a:r>
            <a:br>
              <a:rPr lang="en-US" sz="1500" dirty="0">
                <a:latin typeface="Trebuchet MS" pitchFamily="4" charset="0"/>
              </a:rPr>
            </a:br>
            <a:endParaRPr lang="en-US" sz="1500" dirty="0">
              <a:latin typeface="Trebuchet MS" pitchFamily="4" charset="0"/>
            </a:endParaRPr>
          </a:p>
          <a:p>
            <a:pPr>
              <a:lnSpc>
                <a:spcPct val="80000"/>
              </a:lnSpc>
              <a:buNone/>
            </a:pPr>
            <a:r>
              <a:rPr lang="en-US" sz="1500" b="1" dirty="0">
                <a:latin typeface="Trebuchet MS" pitchFamily="4" charset="0"/>
              </a:rPr>
              <a:t>The Nanking Massacre, </a:t>
            </a:r>
            <a:r>
              <a:rPr lang="en-US" sz="1500" dirty="0">
                <a:latin typeface="Trebuchet MS" pitchFamily="4" charset="0"/>
              </a:rPr>
              <a:t>1937-1938</a:t>
            </a:r>
          </a:p>
          <a:p>
            <a:pPr>
              <a:lnSpc>
                <a:spcPct val="80000"/>
              </a:lnSpc>
              <a:buFont typeface="Wingdings" pitchFamily="4" charset="2"/>
              <a:buNone/>
            </a:pPr>
            <a:r>
              <a:rPr lang="en-US" sz="1500" b="1" dirty="0">
                <a:latin typeface="Trebuchet MS" pitchFamily="4" charset="0"/>
              </a:rPr>
              <a:t>	</a:t>
            </a:r>
            <a:r>
              <a:rPr lang="en-US" sz="1500" dirty="0">
                <a:latin typeface="Trebuchet MS" pitchFamily="4" charset="0"/>
              </a:rPr>
              <a:t>Death toll: 300,000 (50% of the pop)</a:t>
            </a:r>
            <a:br>
              <a:rPr lang="en-US" sz="1500" dirty="0">
                <a:latin typeface="Trebuchet MS" pitchFamily="4" charset="0"/>
              </a:rPr>
            </a:br>
            <a:endParaRPr lang="en-US" sz="1500" dirty="0">
              <a:latin typeface="Trebuchet MS" pitchFamily="4" charset="0"/>
            </a:endParaRPr>
          </a:p>
          <a:p>
            <a:pPr>
              <a:lnSpc>
                <a:spcPct val="80000"/>
              </a:lnSpc>
              <a:buNone/>
            </a:pPr>
            <a:r>
              <a:rPr lang="en-US" sz="1500" b="1" dirty="0">
                <a:latin typeface="Trebuchet MS" pitchFamily="4" charset="0"/>
              </a:rPr>
              <a:t>The World War II Holocaust, </a:t>
            </a:r>
            <a:r>
              <a:rPr lang="en-US" sz="1500" b="1" dirty="0" smtClean="0">
                <a:latin typeface="Trebuchet MS" pitchFamily="4" charset="0"/>
              </a:rPr>
              <a:t>Europe </a:t>
            </a:r>
            <a:r>
              <a:rPr lang="en-US" sz="1500" dirty="0" smtClean="0">
                <a:latin typeface="Trebuchet MS" pitchFamily="4" charset="0"/>
              </a:rPr>
              <a:t>1942</a:t>
            </a:r>
            <a:r>
              <a:rPr lang="en-US" sz="1500" dirty="0">
                <a:latin typeface="Trebuchet MS" pitchFamily="4" charset="0"/>
              </a:rPr>
              <a:t>-45 </a:t>
            </a:r>
            <a:br>
              <a:rPr lang="en-US" sz="1500" dirty="0">
                <a:latin typeface="Trebuchet MS" pitchFamily="4" charset="0"/>
              </a:rPr>
            </a:br>
            <a:r>
              <a:rPr lang="en-US" sz="1500" dirty="0">
                <a:latin typeface="Trebuchet MS" pitchFamily="4" charset="0"/>
              </a:rPr>
              <a:t>Death toll:</a:t>
            </a:r>
            <a:r>
              <a:rPr lang="en-US" sz="1500" dirty="0" smtClean="0">
                <a:latin typeface="Trebuchet MS" pitchFamily="4" charset="0"/>
              </a:rPr>
              <a:t> 10+ million (6 </a:t>
            </a:r>
            <a:r>
              <a:rPr lang="en-US" sz="1500" dirty="0">
                <a:latin typeface="Trebuchet MS" pitchFamily="4" charset="0"/>
              </a:rPr>
              <a:t>million Jews, and millions of others, including Poles, Roma, homosexuals, and the physically and mentally </a:t>
            </a:r>
            <a:r>
              <a:rPr lang="en-US" sz="1500" dirty="0" smtClean="0">
                <a:latin typeface="Trebuchet MS" pitchFamily="4" charset="0"/>
              </a:rPr>
              <a:t>handicapped) </a:t>
            </a:r>
            <a:r>
              <a:rPr lang="en-US" sz="1500" dirty="0">
                <a:latin typeface="Trebuchet MS" pitchFamily="4" charset="0"/>
              </a:rPr>
              <a:t/>
            </a:r>
            <a:br>
              <a:rPr lang="en-US" sz="1500" dirty="0">
                <a:latin typeface="Trebuchet MS" pitchFamily="4" charset="0"/>
              </a:rPr>
            </a:br>
            <a:endParaRPr lang="en-US" sz="1500" dirty="0">
              <a:latin typeface="Trebuchet MS" pitchFamily="4" charset="0"/>
            </a:endParaRPr>
          </a:p>
          <a:p>
            <a:pPr>
              <a:lnSpc>
                <a:spcPct val="80000"/>
              </a:lnSpc>
              <a:buNone/>
            </a:pPr>
            <a:r>
              <a:rPr lang="en-US" sz="1500" b="1" dirty="0">
                <a:latin typeface="Trebuchet MS" pitchFamily="4" charset="0"/>
              </a:rPr>
              <a:t>The Cambodian Genocide, </a:t>
            </a:r>
            <a:r>
              <a:rPr lang="en-US" sz="1500" dirty="0">
                <a:latin typeface="Trebuchet MS" pitchFamily="4" charset="0"/>
              </a:rPr>
              <a:t>1975-79 </a:t>
            </a:r>
            <a:br>
              <a:rPr lang="en-US" sz="1500" dirty="0">
                <a:latin typeface="Trebuchet MS" pitchFamily="4" charset="0"/>
              </a:rPr>
            </a:br>
            <a:r>
              <a:rPr lang="en-US" sz="1500" dirty="0">
                <a:latin typeface="Trebuchet MS" pitchFamily="4" charset="0"/>
              </a:rPr>
              <a:t>Death toll: 2 million </a:t>
            </a:r>
            <a:br>
              <a:rPr lang="en-US" sz="1500" dirty="0">
                <a:latin typeface="Trebuchet MS" pitchFamily="4" charset="0"/>
              </a:rPr>
            </a:br>
            <a:endParaRPr lang="en-US" sz="1500" dirty="0">
              <a:latin typeface="Trebuchet MS" pitchFamily="4" charset="0"/>
            </a:endParaRPr>
          </a:p>
        </p:txBody>
      </p:sp>
      <p:sp>
        <p:nvSpPr>
          <p:cNvPr id="117764" name="Rectangle 4"/>
          <p:cNvSpPr>
            <a:spLocks noGrp="1" noChangeArrowheads="1"/>
          </p:cNvSpPr>
          <p:nvPr>
            <p:ph type="body" sz="half" idx="2"/>
          </p:nvPr>
        </p:nvSpPr>
        <p:spPr>
          <a:xfrm>
            <a:off x="4800600" y="1200150"/>
            <a:ext cx="4191000" cy="3486150"/>
          </a:xfrm>
        </p:spPr>
        <p:txBody>
          <a:bodyPr>
            <a:normAutofit/>
          </a:bodyPr>
          <a:lstStyle/>
          <a:p>
            <a:pPr>
              <a:lnSpc>
                <a:spcPct val="80000"/>
              </a:lnSpc>
              <a:buNone/>
            </a:pPr>
            <a:r>
              <a:rPr lang="en-US" sz="1400" b="1" dirty="0" smtClean="0">
                <a:latin typeface="Trebuchet MS" pitchFamily="4" charset="0"/>
              </a:rPr>
              <a:t>The </a:t>
            </a:r>
            <a:r>
              <a:rPr lang="en-US" sz="1400" b="1" dirty="0">
                <a:latin typeface="Trebuchet MS" pitchFamily="4" charset="0"/>
              </a:rPr>
              <a:t>East Timor Genocide</a:t>
            </a:r>
            <a:r>
              <a:rPr lang="en-US" sz="1400" dirty="0">
                <a:latin typeface="Trebuchet MS" pitchFamily="4" charset="0"/>
              </a:rPr>
              <a:t>, 1975- 1999 </a:t>
            </a:r>
            <a:br>
              <a:rPr lang="en-US" sz="1400" dirty="0">
                <a:latin typeface="Trebuchet MS" pitchFamily="4" charset="0"/>
              </a:rPr>
            </a:br>
            <a:r>
              <a:rPr lang="en-US" sz="1400" dirty="0">
                <a:latin typeface="Trebuchet MS" pitchFamily="4" charset="0"/>
              </a:rPr>
              <a:t>Death toll: 120,000 (20% of the population) </a:t>
            </a:r>
            <a:br>
              <a:rPr lang="en-US" sz="1400" dirty="0">
                <a:latin typeface="Trebuchet MS" pitchFamily="4" charset="0"/>
              </a:rPr>
            </a:br>
            <a:endParaRPr lang="en-US" sz="1400" b="1" dirty="0">
              <a:latin typeface="Trebuchet MS" pitchFamily="4" charset="0"/>
            </a:endParaRPr>
          </a:p>
          <a:p>
            <a:pPr>
              <a:lnSpc>
                <a:spcPct val="80000"/>
              </a:lnSpc>
              <a:buNone/>
            </a:pPr>
            <a:r>
              <a:rPr lang="en-US" sz="1400" b="1" dirty="0">
                <a:latin typeface="Trebuchet MS" pitchFamily="4" charset="0"/>
              </a:rPr>
              <a:t>The Mayan Genocide, Guatemala,</a:t>
            </a:r>
            <a:r>
              <a:rPr lang="en-US" sz="1400" b="1" dirty="0" smtClean="0">
                <a:latin typeface="Trebuchet MS" pitchFamily="4" charset="0"/>
              </a:rPr>
              <a:t> </a:t>
            </a:r>
            <a:r>
              <a:rPr lang="en-US" sz="1400" dirty="0" smtClean="0">
                <a:latin typeface="Trebuchet MS" pitchFamily="4" charset="0"/>
              </a:rPr>
              <a:t>1981</a:t>
            </a:r>
            <a:r>
              <a:rPr lang="en-US" sz="1400" dirty="0">
                <a:latin typeface="Trebuchet MS" pitchFamily="4" charset="0"/>
              </a:rPr>
              <a:t>-83 </a:t>
            </a:r>
            <a:br>
              <a:rPr lang="en-US" sz="1400" dirty="0">
                <a:latin typeface="Trebuchet MS" pitchFamily="4" charset="0"/>
              </a:rPr>
            </a:br>
            <a:r>
              <a:rPr lang="en-US" sz="1400" dirty="0">
                <a:latin typeface="Trebuchet MS" pitchFamily="4" charset="0"/>
              </a:rPr>
              <a:t>Death toll: Tens of thousands </a:t>
            </a:r>
            <a:br>
              <a:rPr lang="en-US" sz="1400" dirty="0">
                <a:latin typeface="Trebuchet MS" pitchFamily="4" charset="0"/>
              </a:rPr>
            </a:br>
            <a:endParaRPr lang="en-US" sz="1400" b="1" dirty="0">
              <a:latin typeface="Trebuchet MS" pitchFamily="4" charset="0"/>
            </a:endParaRPr>
          </a:p>
          <a:p>
            <a:pPr>
              <a:lnSpc>
                <a:spcPct val="80000"/>
              </a:lnSpc>
              <a:buNone/>
            </a:pPr>
            <a:r>
              <a:rPr lang="en-US" sz="1400" b="1" dirty="0">
                <a:latin typeface="Trebuchet MS" pitchFamily="4" charset="0"/>
              </a:rPr>
              <a:t>Iraq, </a:t>
            </a:r>
            <a:r>
              <a:rPr lang="en-US" sz="1400" dirty="0">
                <a:latin typeface="Trebuchet MS" pitchFamily="4" charset="0"/>
              </a:rPr>
              <a:t>1988</a:t>
            </a:r>
          </a:p>
          <a:p>
            <a:pPr>
              <a:lnSpc>
                <a:spcPct val="80000"/>
              </a:lnSpc>
              <a:buFont typeface="Wingdings" pitchFamily="4" charset="2"/>
              <a:buNone/>
            </a:pPr>
            <a:r>
              <a:rPr lang="en-US" sz="1400" b="1" dirty="0">
                <a:latin typeface="Trebuchet MS" pitchFamily="4" charset="0"/>
              </a:rPr>
              <a:t>	</a:t>
            </a:r>
            <a:r>
              <a:rPr lang="en-US" sz="1400" dirty="0">
                <a:latin typeface="Trebuchet MS" pitchFamily="4" charset="0"/>
              </a:rPr>
              <a:t>Death toll: 50-100,000</a:t>
            </a:r>
            <a:br>
              <a:rPr lang="en-US" sz="1400" dirty="0">
                <a:latin typeface="Trebuchet MS" pitchFamily="4" charset="0"/>
              </a:rPr>
            </a:br>
            <a:endParaRPr lang="en-US" sz="1400" dirty="0">
              <a:latin typeface="Trebuchet MS" pitchFamily="4" charset="0"/>
            </a:endParaRPr>
          </a:p>
          <a:p>
            <a:pPr>
              <a:lnSpc>
                <a:spcPct val="80000"/>
              </a:lnSpc>
              <a:buNone/>
            </a:pPr>
            <a:r>
              <a:rPr lang="en-US" sz="1400" b="1" dirty="0">
                <a:latin typeface="Trebuchet MS" pitchFamily="4" charset="0"/>
              </a:rPr>
              <a:t>The Bosnian Genocide, </a:t>
            </a:r>
            <a:r>
              <a:rPr lang="en-US" sz="1400" dirty="0">
                <a:latin typeface="Trebuchet MS" pitchFamily="4" charset="0"/>
              </a:rPr>
              <a:t>1991-1995 </a:t>
            </a:r>
            <a:br>
              <a:rPr lang="en-US" sz="1400" dirty="0">
                <a:latin typeface="Trebuchet MS" pitchFamily="4" charset="0"/>
              </a:rPr>
            </a:br>
            <a:r>
              <a:rPr lang="en-US" sz="1400" dirty="0">
                <a:latin typeface="Trebuchet MS" pitchFamily="4" charset="0"/>
              </a:rPr>
              <a:t>Death toll: 8,000 </a:t>
            </a:r>
            <a:br>
              <a:rPr lang="en-US" sz="1400" dirty="0">
                <a:latin typeface="Trebuchet MS" pitchFamily="4" charset="0"/>
              </a:rPr>
            </a:br>
            <a:endParaRPr lang="en-US" sz="1400" b="1" dirty="0">
              <a:latin typeface="Trebuchet MS" pitchFamily="4" charset="0"/>
            </a:endParaRPr>
          </a:p>
          <a:p>
            <a:pPr>
              <a:lnSpc>
                <a:spcPct val="80000"/>
              </a:lnSpc>
              <a:buNone/>
            </a:pPr>
            <a:r>
              <a:rPr lang="en-US" sz="1400" b="1" dirty="0">
                <a:latin typeface="Trebuchet MS" pitchFamily="4" charset="0"/>
              </a:rPr>
              <a:t>The Rwandan Genocide, </a:t>
            </a:r>
            <a:r>
              <a:rPr lang="en-US" sz="1400" dirty="0">
                <a:latin typeface="Trebuchet MS" pitchFamily="4" charset="0"/>
              </a:rPr>
              <a:t>1994 </a:t>
            </a:r>
            <a:br>
              <a:rPr lang="en-US" sz="1400" dirty="0">
                <a:latin typeface="Trebuchet MS" pitchFamily="4" charset="0"/>
              </a:rPr>
            </a:br>
            <a:r>
              <a:rPr lang="en-US" sz="1400" dirty="0">
                <a:latin typeface="Trebuchet MS" pitchFamily="4" charset="0"/>
              </a:rPr>
              <a:t>Death toll: 800,000 </a:t>
            </a:r>
            <a:br>
              <a:rPr lang="en-US" sz="1400" dirty="0">
                <a:latin typeface="Trebuchet MS" pitchFamily="4" charset="0"/>
              </a:rPr>
            </a:br>
            <a:endParaRPr lang="en-US" sz="1400" b="1" dirty="0">
              <a:latin typeface="Trebuchet MS" pitchFamily="4" charset="0"/>
            </a:endParaRPr>
          </a:p>
          <a:p>
            <a:pPr>
              <a:lnSpc>
                <a:spcPct val="80000"/>
              </a:lnSpc>
              <a:buNone/>
            </a:pPr>
            <a:r>
              <a:rPr lang="en-US" sz="1400" b="1" dirty="0">
                <a:latin typeface="Trebuchet MS" pitchFamily="4" charset="0"/>
              </a:rPr>
              <a:t>The Darfur Genocide, Sudan </a:t>
            </a:r>
            <a:r>
              <a:rPr lang="en-US" sz="1400" dirty="0">
                <a:latin typeface="Trebuchet MS" pitchFamily="4" charset="0"/>
              </a:rPr>
              <a:t>,</a:t>
            </a:r>
            <a:r>
              <a:rPr lang="en-US" sz="1400" dirty="0" smtClean="0">
                <a:latin typeface="Trebuchet MS" pitchFamily="4" charset="0"/>
              </a:rPr>
              <a:t> 2003</a:t>
            </a:r>
            <a:r>
              <a:rPr lang="en-US" sz="1400" dirty="0">
                <a:latin typeface="Trebuchet MS" pitchFamily="4" charset="0"/>
              </a:rPr>
              <a:t>-present </a:t>
            </a:r>
            <a:br>
              <a:rPr lang="en-US" sz="1400" dirty="0">
                <a:latin typeface="Trebuchet MS" pitchFamily="4" charset="0"/>
              </a:rPr>
            </a:br>
            <a:r>
              <a:rPr lang="en-US" sz="1400" dirty="0">
                <a:latin typeface="Trebuchet MS" pitchFamily="4" charset="0"/>
              </a:rPr>
              <a:t>Death toll:</a:t>
            </a:r>
            <a:r>
              <a:rPr lang="en-US" sz="1400" dirty="0" smtClean="0">
                <a:latin typeface="Trebuchet MS" pitchFamily="4" charset="0"/>
              </a:rPr>
              <a:t> 300,000</a:t>
            </a:r>
          </a:p>
          <a:p>
            <a:pPr>
              <a:lnSpc>
                <a:spcPct val="80000"/>
              </a:lnSpc>
            </a:pPr>
            <a:endParaRPr lang="en-US" sz="1500" dirty="0"/>
          </a:p>
        </p:txBody>
      </p:sp>
      <p:sp>
        <p:nvSpPr>
          <p:cNvPr id="5"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6"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a:t>
            </a:r>
            <a:endParaRPr lang="en-US" sz="2000" dirty="0">
              <a:solidFill>
                <a:srgbClr val="000000"/>
              </a:solidFill>
              <a:latin typeface="Heiti SC Medium"/>
              <a:cs typeface="Heiti SC Medium"/>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blinds(horizontal)">
                                      <p:cBhvr>
                                        <p:cTn id="7" dur="500"/>
                                        <p:tgtEl>
                                          <p:spTgt spid="1177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7763">
                                            <p:txEl>
                                              <p:pRg st="0" end="0"/>
                                            </p:txEl>
                                          </p:spTgt>
                                        </p:tgtEl>
                                        <p:attrNameLst>
                                          <p:attrName>style.visibility</p:attrName>
                                        </p:attrNameLst>
                                      </p:cBhvr>
                                      <p:to>
                                        <p:strVal val="visible"/>
                                      </p:to>
                                    </p:set>
                                    <p:animEffect transition="in" filter="box(in)">
                                      <p:cBhvr>
                                        <p:cTn id="12" dur="500"/>
                                        <p:tgtEl>
                                          <p:spTgt spid="117763">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17763">
                                            <p:txEl>
                                              <p:pRg st="1" end="1"/>
                                            </p:txEl>
                                          </p:spTgt>
                                        </p:tgtEl>
                                        <p:attrNameLst>
                                          <p:attrName>style.visibility</p:attrName>
                                        </p:attrNameLst>
                                      </p:cBhvr>
                                      <p:to>
                                        <p:strVal val="visible"/>
                                      </p:to>
                                    </p:set>
                                    <p:animEffect transition="in" filter="box(in)">
                                      <p:cBhvr>
                                        <p:cTn id="15" dur="500"/>
                                        <p:tgtEl>
                                          <p:spTgt spid="11776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117763">
                                            <p:txEl>
                                              <p:pRg st="2" end="2"/>
                                            </p:txEl>
                                          </p:spTgt>
                                        </p:tgtEl>
                                        <p:attrNameLst>
                                          <p:attrName>style.visibility</p:attrName>
                                        </p:attrNameLst>
                                      </p:cBhvr>
                                      <p:to>
                                        <p:strVal val="visible"/>
                                      </p:to>
                                    </p:set>
                                    <p:animEffect transition="in" filter="checkerboard(across)">
                                      <p:cBhvr>
                                        <p:cTn id="20" dur="500"/>
                                        <p:tgtEl>
                                          <p:spTgt spid="11776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nodeType="clickEffect">
                                  <p:stCondLst>
                                    <p:cond delay="0"/>
                                  </p:stCondLst>
                                  <p:childTnLst>
                                    <p:set>
                                      <p:cBhvr>
                                        <p:cTn id="24" dur="1" fill="hold">
                                          <p:stCondLst>
                                            <p:cond delay="0"/>
                                          </p:stCondLst>
                                        </p:cTn>
                                        <p:tgtEl>
                                          <p:spTgt spid="117763">
                                            <p:txEl>
                                              <p:pRg st="3" end="3"/>
                                            </p:txEl>
                                          </p:spTgt>
                                        </p:tgtEl>
                                        <p:attrNameLst>
                                          <p:attrName>style.visibility</p:attrName>
                                        </p:attrNameLst>
                                      </p:cBhvr>
                                      <p:to>
                                        <p:strVal val="visible"/>
                                      </p:to>
                                    </p:set>
                                    <p:animEffect transition="in" filter="diamond(in)">
                                      <p:cBhvr>
                                        <p:cTn id="25" dur="2000"/>
                                        <p:tgtEl>
                                          <p:spTgt spid="117763">
                                            <p:txEl>
                                              <p:pRg st="3" end="3"/>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117763">
                                            <p:txEl>
                                              <p:pRg st="4" end="4"/>
                                            </p:txEl>
                                          </p:spTgt>
                                        </p:tgtEl>
                                        <p:attrNameLst>
                                          <p:attrName>style.visibility</p:attrName>
                                        </p:attrNameLst>
                                      </p:cBhvr>
                                      <p:to>
                                        <p:strVal val="visible"/>
                                      </p:to>
                                    </p:set>
                                    <p:animEffect transition="in" filter="diamond(in)">
                                      <p:cBhvr>
                                        <p:cTn id="28" dur="2000"/>
                                        <p:tgtEl>
                                          <p:spTgt spid="117763">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117763">
                                            <p:txEl>
                                              <p:pRg st="5" end="5"/>
                                            </p:txEl>
                                          </p:spTgt>
                                        </p:tgtEl>
                                        <p:attrNameLst>
                                          <p:attrName>style.visibility</p:attrName>
                                        </p:attrNameLst>
                                      </p:cBhvr>
                                      <p:to>
                                        <p:strVal val="visible"/>
                                      </p:to>
                                    </p:set>
                                    <p:animEffect transition="in" filter="box(in)">
                                      <p:cBhvr>
                                        <p:cTn id="33" dur="500"/>
                                        <p:tgtEl>
                                          <p:spTgt spid="117763">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17763">
                                            <p:txEl>
                                              <p:pRg st="6" end="6"/>
                                            </p:txEl>
                                          </p:spTgt>
                                        </p:tgtEl>
                                        <p:attrNameLst>
                                          <p:attrName>style.visibility</p:attrName>
                                        </p:attrNameLst>
                                      </p:cBhvr>
                                      <p:to>
                                        <p:strVal val="visible"/>
                                      </p:to>
                                    </p:set>
                                    <p:anim calcmode="lin" valueType="num">
                                      <p:cBhvr additive="base">
                                        <p:cTn id="38" dur="500" fill="hold"/>
                                        <p:tgtEl>
                                          <p:spTgt spid="11776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77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16" fill="hold" nodeType="clickEffect">
                                  <p:stCondLst>
                                    <p:cond delay="0"/>
                                  </p:stCondLst>
                                  <p:childTnLst>
                                    <p:set>
                                      <p:cBhvr>
                                        <p:cTn id="43" dur="1" fill="hold">
                                          <p:stCondLst>
                                            <p:cond delay="0"/>
                                          </p:stCondLst>
                                        </p:cTn>
                                        <p:tgtEl>
                                          <p:spTgt spid="117764">
                                            <p:txEl>
                                              <p:pRg st="0" end="0"/>
                                            </p:txEl>
                                          </p:spTgt>
                                        </p:tgtEl>
                                        <p:attrNameLst>
                                          <p:attrName>style.visibility</p:attrName>
                                        </p:attrNameLst>
                                      </p:cBhvr>
                                      <p:to>
                                        <p:strVal val="visible"/>
                                      </p:to>
                                    </p:set>
                                    <p:animEffect transition="in" filter="diamond(in)">
                                      <p:cBhvr>
                                        <p:cTn id="44" dur="2000"/>
                                        <p:tgtEl>
                                          <p:spTgt spid="117764">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ntr" presetSubtype="16" fill="hold" nodeType="clickEffect">
                                  <p:stCondLst>
                                    <p:cond delay="0"/>
                                  </p:stCondLst>
                                  <p:childTnLst>
                                    <p:set>
                                      <p:cBhvr>
                                        <p:cTn id="48" dur="1" fill="hold">
                                          <p:stCondLst>
                                            <p:cond delay="0"/>
                                          </p:stCondLst>
                                        </p:cTn>
                                        <p:tgtEl>
                                          <p:spTgt spid="117764">
                                            <p:txEl>
                                              <p:pRg st="1" end="1"/>
                                            </p:txEl>
                                          </p:spTgt>
                                        </p:tgtEl>
                                        <p:attrNameLst>
                                          <p:attrName>style.visibility</p:attrName>
                                        </p:attrNameLst>
                                      </p:cBhvr>
                                      <p:to>
                                        <p:strVal val="visible"/>
                                      </p:to>
                                    </p:set>
                                    <p:animEffect transition="in" filter="diamond(in)">
                                      <p:cBhvr>
                                        <p:cTn id="49" dur="2000"/>
                                        <p:tgtEl>
                                          <p:spTgt spid="117764">
                                            <p:txEl>
                                              <p:pRg st="1" end="1"/>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117764">
                                            <p:txEl>
                                              <p:pRg st="2" end="2"/>
                                            </p:txEl>
                                          </p:spTgt>
                                        </p:tgtEl>
                                        <p:attrNameLst>
                                          <p:attrName>style.visibility</p:attrName>
                                        </p:attrNameLst>
                                      </p:cBhvr>
                                      <p:to>
                                        <p:strVal val="visible"/>
                                      </p:to>
                                    </p:set>
                                    <p:animEffect transition="in" filter="blinds(horizontal)">
                                      <p:cBhvr>
                                        <p:cTn id="54" dur="500"/>
                                        <p:tgtEl>
                                          <p:spTgt spid="117764">
                                            <p:txEl>
                                              <p:pRg st="2" end="2"/>
                                            </p:txEl>
                                          </p:spTgt>
                                        </p:tgtEl>
                                      </p:cBhvr>
                                    </p:animEffect>
                                  </p:childTnLst>
                                </p:cTn>
                              </p:par>
                              <p:par>
                                <p:cTn id="55" presetID="3" presetClass="entr" presetSubtype="10" fill="hold" nodeType="withEffect">
                                  <p:stCondLst>
                                    <p:cond delay="0"/>
                                  </p:stCondLst>
                                  <p:childTnLst>
                                    <p:set>
                                      <p:cBhvr>
                                        <p:cTn id="56" dur="1" fill="hold">
                                          <p:stCondLst>
                                            <p:cond delay="0"/>
                                          </p:stCondLst>
                                        </p:cTn>
                                        <p:tgtEl>
                                          <p:spTgt spid="117764">
                                            <p:txEl>
                                              <p:pRg st="3" end="3"/>
                                            </p:txEl>
                                          </p:spTgt>
                                        </p:tgtEl>
                                        <p:attrNameLst>
                                          <p:attrName>style.visibility</p:attrName>
                                        </p:attrNameLst>
                                      </p:cBhvr>
                                      <p:to>
                                        <p:strVal val="visible"/>
                                      </p:to>
                                    </p:set>
                                    <p:animEffect transition="in" filter="blinds(horizontal)">
                                      <p:cBhvr>
                                        <p:cTn id="57" dur="500"/>
                                        <p:tgtEl>
                                          <p:spTgt spid="117764">
                                            <p:txEl>
                                              <p:pRg st="3" end="3"/>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nodeType="clickEffect">
                                  <p:stCondLst>
                                    <p:cond delay="0"/>
                                  </p:stCondLst>
                                  <p:childTnLst>
                                    <p:set>
                                      <p:cBhvr>
                                        <p:cTn id="61" dur="1" fill="hold">
                                          <p:stCondLst>
                                            <p:cond delay="0"/>
                                          </p:stCondLst>
                                        </p:cTn>
                                        <p:tgtEl>
                                          <p:spTgt spid="117764">
                                            <p:txEl>
                                              <p:pRg st="3" end="3"/>
                                            </p:txEl>
                                          </p:spTgt>
                                        </p:tgtEl>
                                        <p:attrNameLst>
                                          <p:attrName>style.visibility</p:attrName>
                                        </p:attrNameLst>
                                      </p:cBhvr>
                                      <p:to>
                                        <p:strVal val="visible"/>
                                      </p:to>
                                    </p:set>
                                    <p:animEffect transition="in" filter="box(in)">
                                      <p:cBhvr>
                                        <p:cTn id="62" dur="500"/>
                                        <p:tgtEl>
                                          <p:spTgt spid="117764">
                                            <p:txEl>
                                              <p:pRg st="3" end="3"/>
                                            </p:txEl>
                                          </p:spTgt>
                                        </p:tgtEl>
                                      </p:cBhvr>
                                    </p:animEffect>
                                  </p:childTnLst>
                                </p:cTn>
                              </p:par>
                              <p:par>
                                <p:cTn id="63" presetID="4" presetClass="entr" presetSubtype="16" fill="hold" nodeType="withEffect">
                                  <p:stCondLst>
                                    <p:cond delay="0"/>
                                  </p:stCondLst>
                                  <p:childTnLst>
                                    <p:set>
                                      <p:cBhvr>
                                        <p:cTn id="64" dur="1" fill="hold">
                                          <p:stCondLst>
                                            <p:cond delay="0"/>
                                          </p:stCondLst>
                                        </p:cTn>
                                        <p:tgtEl>
                                          <p:spTgt spid="117764">
                                            <p:txEl>
                                              <p:pRg st="4" end="4"/>
                                            </p:txEl>
                                          </p:spTgt>
                                        </p:tgtEl>
                                        <p:attrNameLst>
                                          <p:attrName>style.visibility</p:attrName>
                                        </p:attrNameLst>
                                      </p:cBhvr>
                                      <p:to>
                                        <p:strVal val="visible"/>
                                      </p:to>
                                    </p:set>
                                    <p:animEffect transition="in" filter="box(in)">
                                      <p:cBhvr>
                                        <p:cTn id="65" dur="500"/>
                                        <p:tgtEl>
                                          <p:spTgt spid="117764">
                                            <p:txEl>
                                              <p:pRg st="4" end="4"/>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 presetClass="entr" presetSubtype="10" fill="hold" nodeType="clickEffect">
                                  <p:stCondLst>
                                    <p:cond delay="0"/>
                                  </p:stCondLst>
                                  <p:childTnLst>
                                    <p:set>
                                      <p:cBhvr>
                                        <p:cTn id="69" dur="1" fill="hold">
                                          <p:stCondLst>
                                            <p:cond delay="0"/>
                                          </p:stCondLst>
                                        </p:cTn>
                                        <p:tgtEl>
                                          <p:spTgt spid="117764">
                                            <p:txEl>
                                              <p:pRg st="5" end="5"/>
                                            </p:txEl>
                                          </p:spTgt>
                                        </p:tgtEl>
                                        <p:attrNameLst>
                                          <p:attrName>style.visibility</p:attrName>
                                        </p:attrNameLst>
                                      </p:cBhvr>
                                      <p:to>
                                        <p:strVal val="visible"/>
                                      </p:to>
                                    </p:set>
                                    <p:animEffect transition="in" filter="checkerboard(across)">
                                      <p:cBhvr>
                                        <p:cTn id="70" dur="500"/>
                                        <p:tgtEl>
                                          <p:spTgt spid="117764">
                                            <p:txEl>
                                              <p:pRg st="5" end="5"/>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117764">
                                            <p:txEl>
                                              <p:pRg st="6" end="6"/>
                                            </p:txEl>
                                          </p:spTgt>
                                        </p:tgtEl>
                                        <p:attrNameLst>
                                          <p:attrName>style.visibility</p:attrName>
                                        </p:attrNameLst>
                                      </p:cBhvr>
                                      <p:to>
                                        <p:strVal val="visible"/>
                                      </p:to>
                                    </p:set>
                                    <p:anim calcmode="lin" valueType="num">
                                      <p:cBhvr additive="base">
                                        <p:cTn id="75" dur="500" fill="hold"/>
                                        <p:tgtEl>
                                          <p:spTgt spid="117764">
                                            <p:txEl>
                                              <p:pRg st="6" end="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1776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457200" y="1782455"/>
            <a:ext cx="8229600" cy="1246495"/>
          </a:xfrm>
          <a:prstGeom prst="rect">
            <a:avLst/>
          </a:prstGeom>
          <a:noFill/>
          <a:ln w="9525">
            <a:noFill/>
            <a:miter lim="800000"/>
            <a:headEnd/>
            <a:tailEnd/>
          </a:ln>
        </p:spPr>
        <p:txBody>
          <a:bodyPr wrap="square">
            <a:prstTxWarp prst="textNoShape">
              <a:avLst/>
            </a:prstTxWarp>
            <a:spAutoFit/>
          </a:bodyPr>
          <a:lstStyle/>
          <a:p>
            <a:pPr algn="ctr"/>
            <a:r>
              <a:rPr lang="en-US" sz="7500" dirty="0" smtClean="0">
                <a:latin typeface="Heiti TC Light"/>
                <a:cs typeface="Heiti TC Light"/>
              </a:rPr>
              <a:t>NEVER AGAIN?</a:t>
            </a:r>
            <a:endParaRPr lang="en-US" sz="7500" dirty="0">
              <a:latin typeface="Heiti TC Light"/>
              <a:cs typeface="Heiti TC Light"/>
            </a:endParaRPr>
          </a:p>
        </p:txBody>
      </p:sp>
      <p:sp>
        <p:nvSpPr>
          <p:cNvPr id="4"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5"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a:t>
            </a:r>
            <a:endParaRPr lang="en-US" sz="2000" dirty="0">
              <a:solidFill>
                <a:srgbClr val="000000"/>
              </a:solidFill>
              <a:latin typeface="Heiti SC Medium"/>
              <a:cs typeface="Heiti SC Medium"/>
            </a:endParaRPr>
          </a:p>
        </p:txBody>
      </p:sp>
      <p:sp>
        <p:nvSpPr>
          <p:cNvPr id="6" name="Rectangle 2"/>
          <p:cNvSpPr txBox="1">
            <a:spLocks noChangeArrowheads="1"/>
          </p:cNvSpPr>
          <p:nvPr/>
        </p:nvSpPr>
        <p:spPr>
          <a:xfrm>
            <a:off x="457200" y="4092179"/>
            <a:ext cx="8229600" cy="308371"/>
          </a:xfrm>
          <a:prstGeom prst="rect">
            <a:avLst/>
          </a:prstGeom>
        </p:spPr>
        <p:txBody>
          <a:bodyPr vert="horz" lIns="91440" tIns="45720" rIns="91440" bIns="45720" rtlCol="0" anchor="ctr">
            <a:normAutofit fontScale="85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Heiti TC Light"/>
                <a:ea typeface="+mj-ea"/>
                <a:cs typeface="Heiti TC Light"/>
              </a:rPr>
              <a:t>References</a:t>
            </a:r>
            <a:endParaRPr kumimoji="0" lang="en-US" sz="2000" b="0" i="0" u="none" strike="noStrike" kern="1200" cap="none" spc="0" normalizeH="0" baseline="0" noProof="0" dirty="0">
              <a:ln>
                <a:noFill/>
              </a:ln>
              <a:solidFill>
                <a:schemeClr val="tx1"/>
              </a:solidFill>
              <a:effectLst/>
              <a:uLnTx/>
              <a:uFillTx/>
              <a:latin typeface="Heiti TC Light"/>
              <a:ea typeface="+mj-ea"/>
              <a:cs typeface="Heiti TC Light"/>
            </a:endParaRPr>
          </a:p>
        </p:txBody>
      </p:sp>
      <p:sp>
        <p:nvSpPr>
          <p:cNvPr id="7" name="Rectangle 3"/>
          <p:cNvSpPr txBox="1">
            <a:spLocks noChangeArrowheads="1"/>
          </p:cNvSpPr>
          <p:nvPr/>
        </p:nvSpPr>
        <p:spPr>
          <a:xfrm>
            <a:off x="457200" y="4324351"/>
            <a:ext cx="8229600" cy="457199"/>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Char char="•"/>
              <a:tabLst/>
              <a:defRPr/>
            </a:pPr>
            <a:r>
              <a:rPr kumimoji="0" lang="en-US" sz="1500" b="0" i="0" u="none" strike="noStrike" kern="1200" cap="none" spc="0" normalizeH="0" baseline="0" noProof="0" dirty="0" smtClean="0">
                <a:ln>
                  <a:noFill/>
                </a:ln>
                <a:solidFill>
                  <a:schemeClr val="tx1"/>
                </a:solidFill>
                <a:effectLst/>
                <a:uLnTx/>
                <a:uFillTx/>
                <a:latin typeface="Heiti TC Light"/>
                <a:ea typeface="+mn-ea"/>
                <a:cs typeface="Heiti TC Light"/>
              </a:rPr>
              <a:t>Adapted from </a:t>
            </a:r>
            <a:r>
              <a:rPr kumimoji="0" lang="en-US" sz="1500" b="1" i="1" u="none" strike="noStrike" kern="1200" cap="none" spc="0" normalizeH="0" baseline="0" noProof="0" dirty="0" smtClean="0">
                <a:ln>
                  <a:noFill/>
                </a:ln>
                <a:solidFill>
                  <a:schemeClr val="tx2"/>
                </a:solidFill>
                <a:effectLst/>
                <a:uLnTx/>
                <a:uFillTx/>
                <a:latin typeface="Heiti TC Light"/>
                <a:ea typeface="+mn-ea"/>
                <a:cs typeface="Heiti TC Light"/>
                <a:hlinkClick r:id="rId3"/>
              </a:rPr>
              <a:t>Holocaust Nightmare: A HistoryWiz Exhibit</a:t>
            </a:r>
            <a:r>
              <a:rPr kumimoji="0" lang="en-US" sz="1500" b="0" i="0" u="none" strike="noStrike" kern="1200" cap="none" spc="0" normalizeH="0" baseline="0" noProof="0" dirty="0" smtClean="0">
                <a:ln>
                  <a:noFill/>
                </a:ln>
                <a:solidFill>
                  <a:schemeClr val="tx1"/>
                </a:solidFill>
                <a:effectLst/>
                <a:uLnTx/>
                <a:uFillTx/>
                <a:latin typeface="Heiti TC Light"/>
                <a:ea typeface="+mn-ea"/>
                <a:cs typeface="Heiti TC Light"/>
                <a:hlinkClick r:id="rId3"/>
              </a:rPr>
              <a:t> </a:t>
            </a:r>
            <a:endParaRPr kumimoji="0" lang="en-US" sz="1500" b="0" i="0" u="none" strike="noStrike" kern="1200" cap="none" spc="0" normalizeH="0" baseline="0" noProof="0" dirty="0">
              <a:ln>
                <a:noFill/>
              </a:ln>
              <a:solidFill>
                <a:schemeClr val="tx1"/>
              </a:solidFill>
              <a:effectLst/>
              <a:uLnTx/>
              <a:uFillTx/>
              <a:latin typeface="Heiti TC Light"/>
              <a:ea typeface="+mn-ea"/>
              <a:cs typeface="Heiti TC Ligh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500" fill="hold"/>
                                        <p:tgtEl>
                                          <p:spTgt spid="62466"/>
                                        </p:tgtEl>
                                        <p:attrNameLst>
                                          <p:attrName>ppt_w</p:attrName>
                                        </p:attrNameLst>
                                      </p:cBhvr>
                                      <p:tavLst>
                                        <p:tav tm="0">
                                          <p:val>
                                            <p:fltVal val="0"/>
                                          </p:val>
                                        </p:tav>
                                        <p:tav tm="100000">
                                          <p:val>
                                            <p:strVal val="#ppt_w"/>
                                          </p:val>
                                        </p:tav>
                                      </p:tavLst>
                                    </p:anim>
                                    <p:anim calcmode="lin" valueType="num">
                                      <p:cBhvr>
                                        <p:cTn id="8" dur="500" fill="hold"/>
                                        <p:tgtEl>
                                          <p:spTgt spid="6246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Grp="1" noChangeArrowheads="1"/>
          </p:cNvSpPr>
          <p:nvPr>
            <p:ph type="title"/>
          </p:nvPr>
        </p:nvSpPr>
        <p:spPr>
          <a:xfrm>
            <a:off x="685800" y="457200"/>
            <a:ext cx="7772400" cy="438150"/>
          </a:xfrm>
        </p:spPr>
        <p:txBody>
          <a:bodyPr>
            <a:normAutofit fontScale="90000"/>
          </a:bodyPr>
          <a:lstStyle/>
          <a:p>
            <a:r>
              <a:rPr lang="en-US" sz="2800" dirty="0">
                <a:latin typeface="Heiti TC Light"/>
                <a:cs typeface="Heiti TC Light"/>
              </a:rPr>
              <a:t>Communists and Thieves</a:t>
            </a:r>
          </a:p>
        </p:txBody>
      </p:sp>
      <p:sp>
        <p:nvSpPr>
          <p:cNvPr id="21507" name="Rectangle 3"/>
          <p:cNvSpPr>
            <a:spLocks noGrp="1" noChangeArrowheads="1"/>
          </p:cNvSpPr>
          <p:nvPr>
            <p:ph type="body" sz="half" idx="1"/>
          </p:nvPr>
        </p:nvSpPr>
        <p:spPr>
          <a:xfrm>
            <a:off x="228600" y="895350"/>
            <a:ext cx="4876800" cy="914400"/>
          </a:xfrm>
        </p:spPr>
        <p:txBody>
          <a:bodyPr>
            <a:normAutofit/>
          </a:bodyPr>
          <a:lstStyle/>
          <a:p>
            <a:pPr>
              <a:lnSpc>
                <a:spcPct val="90000"/>
              </a:lnSpc>
              <a:buNone/>
            </a:pPr>
            <a:r>
              <a:rPr lang="en-US" sz="1400" dirty="0">
                <a:latin typeface="Heiti TC Light"/>
                <a:cs typeface="Heiti TC Light"/>
              </a:rPr>
              <a:t>Jews were frequently associated with communists and thieves. </a:t>
            </a:r>
            <a:r>
              <a:rPr lang="en-US" sz="1400" i="1" dirty="0">
                <a:latin typeface="Heiti TC Light"/>
                <a:cs typeface="Heiti TC Light"/>
              </a:rPr>
              <a:t>The Wandering Jew</a:t>
            </a:r>
            <a:r>
              <a:rPr lang="en-US" sz="1400" dirty="0">
                <a:latin typeface="Heiti TC Light"/>
                <a:cs typeface="Heiti TC Light"/>
              </a:rPr>
              <a:t> later became a notorious hate film, and associated the Jews with rats and other vermin.</a:t>
            </a:r>
          </a:p>
        </p:txBody>
      </p:sp>
      <p:pic>
        <p:nvPicPr>
          <p:cNvPr id="21508" name="Picture 7" descr="sturmercartoon"/>
          <p:cNvPicPr>
            <a:picLocks noGrp="1" noChangeAspect="1" noChangeArrowheads="1"/>
          </p:cNvPicPr>
          <p:nvPr>
            <p:ph sz="half" idx="2"/>
          </p:nvPr>
        </p:nvPicPr>
        <p:blipFill>
          <a:blip r:embed="rId2"/>
          <a:srcRect/>
          <a:stretch>
            <a:fillRect/>
          </a:stretch>
        </p:blipFill>
        <p:spPr>
          <a:xfrm>
            <a:off x="5257800" y="895350"/>
            <a:ext cx="3505200" cy="2075736"/>
          </a:xfrm>
          <a:noFill/>
        </p:spPr>
      </p:pic>
      <p:sp>
        <p:nvSpPr>
          <p:cNvPr id="21509" name="Text Box 10"/>
          <p:cNvSpPr txBox="1">
            <a:spLocks noChangeArrowheads="1"/>
          </p:cNvSpPr>
          <p:nvPr/>
        </p:nvSpPr>
        <p:spPr bwMode="auto">
          <a:xfrm>
            <a:off x="4953000" y="2876550"/>
            <a:ext cx="3962400" cy="523220"/>
          </a:xfrm>
          <a:prstGeom prst="rect">
            <a:avLst/>
          </a:prstGeom>
          <a:noFill/>
          <a:ln w="12700" cap="sq">
            <a:noFill/>
            <a:miter lim="800000"/>
            <a:headEnd type="none" w="sm" len="sm"/>
            <a:tailEnd type="none" w="sm" len="sm"/>
          </a:ln>
        </p:spPr>
        <p:txBody>
          <a:bodyPr>
            <a:prstTxWarp prst="textNoShape">
              <a:avLst/>
            </a:prstTxWarp>
            <a:spAutoFit/>
          </a:bodyPr>
          <a:lstStyle/>
          <a:p>
            <a:pPr>
              <a:spcBef>
                <a:spcPct val="50000"/>
              </a:spcBef>
            </a:pPr>
            <a:r>
              <a:rPr lang="en-US" sz="1400" b="0" dirty="0">
                <a:latin typeface="Heiti TC Light"/>
                <a:cs typeface="Heiti TC Light"/>
              </a:rPr>
              <a:t>The headlines say "Jews are our misfortune" and "How the Jew cheats." Germany, 1936.</a:t>
            </a:r>
            <a:br>
              <a:rPr lang="en-US" sz="1400" b="0" dirty="0">
                <a:latin typeface="Heiti TC Light"/>
                <a:cs typeface="Heiti TC Light"/>
              </a:rPr>
            </a:br>
            <a:endParaRPr lang="en-US" sz="1400" b="0" dirty="0">
              <a:latin typeface="Heiti TC Light"/>
              <a:cs typeface="Heiti TC Light"/>
            </a:endParaRPr>
          </a:p>
        </p:txBody>
      </p:sp>
      <p:sp>
        <p:nvSpPr>
          <p:cNvPr id="6" name="Subtitle 2"/>
          <p:cNvSpPr txBox="1">
            <a:spLocks/>
          </p:cNvSpPr>
          <p:nvPr/>
        </p:nvSpPr>
        <p:spPr>
          <a:xfrm>
            <a:off x="1371600" y="4781550"/>
            <a:ext cx="6400800" cy="228600"/>
          </a:xfrm>
          <a:prstGeom prst="rect">
            <a:avLst/>
          </a:prstGeom>
        </p:spPr>
        <p:txBody>
          <a:bodyPr vert="horz" lIns="91440" tIns="45720" rIns="91440" bIns="45720" rtlCol="0">
            <a:normAutofit fontScale="9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rPr>
              <a:t>Unit IV – The Rise of Totalitarianism &amp; the Causes </a:t>
            </a:r>
            <a:r>
              <a:rPr kumimoji="0" lang="en-US" sz="1200" u="none" strike="noStrike" kern="1200" cap="none" spc="0" normalizeH="0" baseline="0" noProof="0" dirty="0" err="1" smtClean="0">
                <a:ln>
                  <a:noFill/>
                </a:ln>
                <a:solidFill>
                  <a:schemeClr val="tx1">
                    <a:tint val="75000"/>
                  </a:schemeClr>
                </a:solidFill>
                <a:effectLst/>
                <a:uLnTx/>
                <a:uFillTx/>
                <a:latin typeface="Heiti SC Medium"/>
                <a:ea typeface="+mn-ea"/>
                <a:cs typeface="Heiti SC Medium"/>
              </a:rPr>
              <a:t>o</a:t>
            </a:r>
            <a:r>
              <a:rPr lang="en-US" sz="1200" dirty="0" err="1" smtClean="0">
                <a:solidFill>
                  <a:schemeClr val="tx1">
                    <a:tint val="75000"/>
                  </a:schemeClr>
                </a:solidFill>
                <a:latin typeface="Heiti SC Medium"/>
                <a:cs typeface="Heiti SC Medium"/>
              </a:rPr>
              <a:t>f</a:t>
            </a:r>
            <a:r>
              <a:rPr lang="en-US" sz="1200" dirty="0" smtClean="0">
                <a:solidFill>
                  <a:schemeClr val="tx1">
                    <a:tint val="75000"/>
                  </a:schemeClr>
                </a:solidFill>
                <a:latin typeface="Heiti SC Medium"/>
                <a:cs typeface="Heiti SC Medium"/>
              </a:rPr>
              <a:t> World War II – The Holocaust</a:t>
            </a:r>
            <a:endParaRPr kumimoji="0" lang="en-US" sz="1200" u="none" strike="noStrike" kern="1200" cap="none" spc="0" normalizeH="0" baseline="0" noProof="0" dirty="0" smtClean="0">
              <a:ln>
                <a:noFill/>
              </a:ln>
              <a:solidFill>
                <a:schemeClr val="tx1">
                  <a:tint val="75000"/>
                </a:schemeClr>
              </a:solidFill>
              <a:effectLst/>
              <a:uLnTx/>
              <a:uFillTx/>
              <a:latin typeface="Heiti SC Medium"/>
              <a:ea typeface="+mn-ea"/>
              <a:cs typeface="Heiti SC Medium"/>
            </a:endParaRPr>
          </a:p>
        </p:txBody>
      </p:sp>
      <p:sp>
        <p:nvSpPr>
          <p:cNvPr id="7" name="Subtitle 2"/>
          <p:cNvSpPr txBox="1">
            <a:spLocks/>
          </p:cNvSpPr>
          <p:nvPr/>
        </p:nvSpPr>
        <p:spPr>
          <a:xfrm>
            <a:off x="381000" y="57150"/>
            <a:ext cx="8382000" cy="457200"/>
          </a:xfrm>
          <a:prstGeom prst="rect">
            <a:avLst/>
          </a:prstGeom>
        </p:spPr>
        <p:txBody>
          <a:bodyPr vert="horz" lIns="91440" tIns="45720" rIns="91440" bIns="45720" rtlCol="0" anchor="t">
            <a:noAutofit/>
          </a:bodyPr>
          <a:lstStyle/>
          <a:p>
            <a:pPr algn="ctr"/>
            <a:r>
              <a:rPr lang="en-US" sz="2000" dirty="0" smtClean="0">
                <a:solidFill>
                  <a:srgbClr val="000000"/>
                </a:solidFill>
                <a:latin typeface="Heiti SC Medium"/>
                <a:cs typeface="Heiti SC Medium"/>
              </a:rPr>
              <a:t>THE 8 STAGES OF GENOCIDE - CLASSIFICATION</a:t>
            </a:r>
            <a:endParaRPr lang="en-US" sz="2000" dirty="0">
              <a:solidFill>
                <a:srgbClr val="000000"/>
              </a:solidFill>
              <a:latin typeface="Heiti SC Medium"/>
              <a:cs typeface="Heiti SC Medium"/>
            </a:endParaRPr>
          </a:p>
        </p:txBody>
      </p:sp>
      <p:sp>
        <p:nvSpPr>
          <p:cNvPr id="8" name="Rectangle 3"/>
          <p:cNvSpPr txBox="1">
            <a:spLocks noChangeArrowheads="1"/>
          </p:cNvSpPr>
          <p:nvPr/>
        </p:nvSpPr>
        <p:spPr>
          <a:xfrm>
            <a:off x="1828800" y="2190750"/>
            <a:ext cx="2667000" cy="990600"/>
          </a:xfrm>
          <a:prstGeom prst="rect">
            <a:avLst/>
          </a:prstGeom>
        </p:spPr>
        <p:txBody>
          <a:bodyPr vert="horz" lIns="91440" tIns="45720" rIns="91440" bIns="45720" rtlCol="0">
            <a:normAutofit fontScale="92500"/>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1400" b="0" i="0" u="none" strike="noStrike" kern="1200" cap="none" spc="0" normalizeH="0" baseline="0" noProof="0" dirty="0" smtClean="0">
                <a:ln>
                  <a:noFill/>
                </a:ln>
                <a:solidFill>
                  <a:schemeClr val="tx1"/>
                </a:solidFill>
                <a:effectLst/>
                <a:uLnTx/>
                <a:uFillTx/>
                <a:latin typeface="Heiti TC Light"/>
                <a:ea typeface="+mn-ea"/>
                <a:cs typeface="Heiti TC Light"/>
              </a:rPr>
              <a:t>For those with ears to hear,</a:t>
            </a:r>
            <a:r>
              <a:rPr kumimoji="0" lang="en-US" sz="1400" b="0" i="0" u="none" strike="noStrike" kern="1200" cap="none" spc="0" normalizeH="0" noProof="0" dirty="0" smtClean="0">
                <a:ln>
                  <a:noFill/>
                </a:ln>
                <a:solidFill>
                  <a:schemeClr val="tx1"/>
                </a:solidFill>
                <a:effectLst/>
                <a:uLnTx/>
                <a:uFillTx/>
                <a:latin typeface="Heiti TC Light"/>
                <a:ea typeface="+mn-ea"/>
                <a:cs typeface="Heiti TC Light"/>
              </a:rPr>
              <a:t> </a:t>
            </a:r>
            <a:r>
              <a:rPr kumimoji="0" lang="en-US" sz="1400" b="0" i="0" u="none" strike="noStrike" kern="1200" cap="none" spc="0" normalizeH="0" baseline="0" noProof="0" dirty="0" smtClean="0">
                <a:ln>
                  <a:noFill/>
                </a:ln>
                <a:solidFill>
                  <a:schemeClr val="tx1"/>
                </a:solidFill>
                <a:effectLst/>
                <a:uLnTx/>
                <a:uFillTx/>
                <a:latin typeface="Heiti TC Light"/>
                <a:ea typeface="+mn-ea"/>
                <a:cs typeface="Heiti TC Light"/>
              </a:rPr>
              <a:t>Hitler promised the </a:t>
            </a:r>
            <a:r>
              <a:rPr kumimoji="0" lang="en-US" sz="1400" b="0" i="0" u="none" strike="noStrike" kern="1200" cap="none" spc="0" normalizeH="0" baseline="0" noProof="0" dirty="0" smtClean="0">
                <a:ln>
                  <a:noFill/>
                </a:ln>
                <a:solidFill>
                  <a:srgbClr val="000000"/>
                </a:solidFill>
                <a:effectLst/>
                <a:uLnTx/>
                <a:uFillTx/>
                <a:latin typeface="Heiti TC Light"/>
                <a:ea typeface="+mn-ea"/>
                <a:cs typeface="Heiti TC Light"/>
              </a:rPr>
              <a:t>annihilation</a:t>
            </a:r>
            <a:r>
              <a:rPr kumimoji="0" lang="en-US" sz="1400" b="0" i="0" u="none" strike="noStrike" kern="1200" cap="none" spc="0" normalizeH="0" baseline="0" noProof="0" dirty="0" smtClean="0">
                <a:ln>
                  <a:noFill/>
                </a:ln>
                <a:solidFill>
                  <a:schemeClr val="tx1"/>
                </a:solidFill>
                <a:effectLst/>
                <a:uLnTx/>
                <a:uFillTx/>
                <a:latin typeface="Heiti TC Light"/>
                <a:ea typeface="+mn-ea"/>
                <a:cs typeface="Heiti TC Light"/>
              </a:rPr>
              <a:t> of the Jewish people in a speech to the Reichstag . </a:t>
            </a:r>
            <a:endParaRPr kumimoji="0" lang="en-US" sz="1400" b="0" i="0" u="none" strike="noStrike" kern="1200" cap="none" spc="0" normalizeH="0" baseline="0" noProof="0" dirty="0">
              <a:ln>
                <a:noFill/>
              </a:ln>
              <a:solidFill>
                <a:schemeClr val="tx1"/>
              </a:solidFill>
              <a:effectLst/>
              <a:uLnTx/>
              <a:uFillTx/>
              <a:latin typeface="Heiti TC Light"/>
              <a:ea typeface="+mn-ea"/>
              <a:cs typeface="Heiti TC Light"/>
            </a:endParaRPr>
          </a:p>
        </p:txBody>
      </p:sp>
      <p:pic>
        <p:nvPicPr>
          <p:cNvPr id="9" name="Picture 5" descr="Hitler speaking"/>
          <p:cNvPicPr>
            <a:picLocks noChangeAspect="1" noChangeArrowheads="1"/>
          </p:cNvPicPr>
          <p:nvPr/>
        </p:nvPicPr>
        <p:blipFill>
          <a:blip r:embed="rId3"/>
          <a:srcRect/>
          <a:stretch>
            <a:fillRect/>
          </a:stretch>
        </p:blipFill>
        <p:spPr>
          <a:xfrm>
            <a:off x="228600" y="2266950"/>
            <a:ext cx="1485899" cy="2228850"/>
          </a:xfrm>
          <a:prstGeom prst="rect">
            <a:avLst/>
          </a:prstGeom>
          <a:noFill/>
        </p:spPr>
      </p:pic>
      <p:sp>
        <p:nvSpPr>
          <p:cNvPr id="10" name="Rectangle 3"/>
          <p:cNvSpPr txBox="1">
            <a:spLocks noChangeArrowheads="1"/>
          </p:cNvSpPr>
          <p:nvPr/>
        </p:nvSpPr>
        <p:spPr>
          <a:xfrm>
            <a:off x="1828800" y="3562350"/>
            <a:ext cx="6934200" cy="16002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chemeClr val="tx2"/>
                </a:solidFill>
                <a:effectLst/>
                <a:uLnTx/>
                <a:uFillTx/>
                <a:latin typeface="Heiti TC Light"/>
                <a:ea typeface="+mn-ea"/>
                <a:cs typeface="Heiti TC Light"/>
              </a:rPr>
              <a:t>"...if the international Jewish financiers in and outside Europe should succeed in plunging the nations once more into a world war, then the result will not be the Bolshevizing of the earth, and thus the victory of Jewry, but the annihilation of the Jewish race in Europe!"  </a:t>
            </a:r>
            <a:r>
              <a:rPr kumimoji="0" lang="en-US" sz="1400" b="0" i="0" u="none" strike="noStrike" kern="1200" cap="none" spc="0" normalizeH="0" baseline="0" noProof="0" dirty="0" smtClean="0">
                <a:ln>
                  <a:noFill/>
                </a:ln>
                <a:solidFill>
                  <a:schemeClr val="tx1"/>
                </a:solidFill>
                <a:effectLst/>
                <a:uLnTx/>
                <a:uFillTx/>
                <a:latin typeface="Heiti TC Light"/>
                <a:ea typeface="+mn-ea"/>
                <a:cs typeface="Heiti TC Light"/>
              </a:rPr>
              <a:t/>
            </a:r>
            <a:br>
              <a:rPr kumimoji="0" lang="en-US" sz="1400" b="0" i="0" u="none" strike="noStrike" kern="1200" cap="none" spc="0" normalizeH="0" baseline="0" noProof="0" dirty="0" smtClean="0">
                <a:ln>
                  <a:noFill/>
                </a:ln>
                <a:solidFill>
                  <a:schemeClr val="tx1"/>
                </a:solidFill>
                <a:effectLst/>
                <a:uLnTx/>
                <a:uFillTx/>
                <a:latin typeface="Heiti TC Light"/>
                <a:ea typeface="+mn-ea"/>
                <a:cs typeface="Heiti TC Light"/>
              </a:rPr>
            </a:br>
            <a:r>
              <a:rPr kumimoji="0" lang="en-US" sz="1400" b="0" i="0" u="none" strike="noStrike" kern="1200" cap="none" spc="0" normalizeH="0" baseline="0" noProof="0" dirty="0" smtClean="0">
                <a:ln>
                  <a:noFill/>
                </a:ln>
                <a:solidFill>
                  <a:schemeClr val="tx1"/>
                </a:solidFill>
                <a:effectLst/>
                <a:uLnTx/>
                <a:uFillTx/>
                <a:latin typeface="Heiti TC Light"/>
                <a:ea typeface="+mn-ea"/>
                <a:cs typeface="Heiti TC Light"/>
              </a:rPr>
              <a:t>                           -- Adolf Hitler, January 30, 1939</a:t>
            </a:r>
            <a:endParaRPr kumimoji="0" lang="en-US" sz="1400" b="0" i="0" u="none" strike="noStrike" kern="1200" cap="none" spc="0" normalizeH="0" baseline="0" noProof="0" dirty="0">
              <a:ln>
                <a:noFill/>
              </a:ln>
              <a:solidFill>
                <a:schemeClr val="tx1"/>
              </a:solidFill>
              <a:effectLst/>
              <a:uLnTx/>
              <a:uFillTx/>
              <a:latin typeface="Heiti TC Light"/>
              <a:ea typeface="+mn-ea"/>
              <a:cs typeface="Heiti TC Ligh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TotalTime>
  <Words>6123</Words>
  <Application>Microsoft Office PowerPoint</Application>
  <PresentationFormat>On-screen Show (16:9)</PresentationFormat>
  <Paragraphs>635</Paragraphs>
  <Slides>87</Slides>
  <Notes>33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98" baseType="lpstr">
      <vt:lpstr>Arial</vt:lpstr>
      <vt:lpstr>Calibri</vt:lpstr>
      <vt:lpstr>Garamond</vt:lpstr>
      <vt:lpstr>Heiti SC Medium</vt:lpstr>
      <vt:lpstr>Heiti TC Light</vt:lpstr>
      <vt:lpstr>Plantagenet Cherokee</vt:lpstr>
      <vt:lpstr>Trebuchet MS</vt:lpstr>
      <vt:lpstr>Wingdings</vt:lpstr>
      <vt:lpstr>ヒラギノ角ゴ Pro W3</vt:lpstr>
      <vt:lpstr>Office Theme</vt:lpstr>
      <vt:lpstr>Chart</vt:lpstr>
      <vt:lpstr>The 8 Stages of Genocide &amp;  The Holocaust</vt:lpstr>
      <vt:lpstr>PowerPoint Presentation</vt:lpstr>
      <vt:lpstr>Racism + Social Darwinism</vt:lpstr>
      <vt:lpstr>Racial Superiority</vt:lpstr>
      <vt:lpstr>Stage 1: Classification</vt:lpstr>
      <vt:lpstr>The Goal of Classification: Remove the so-called Inferior Types</vt:lpstr>
      <vt:lpstr>Euthanasia</vt:lpstr>
      <vt:lpstr>The War Against the Jews</vt:lpstr>
      <vt:lpstr>Communists and Thieves</vt:lpstr>
      <vt:lpstr>Harassment</vt:lpstr>
      <vt:lpstr>Stage 2: Symbolization</vt:lpstr>
      <vt:lpstr>Symbolization in Nazi Germany</vt:lpstr>
      <vt:lpstr>The Nuremberg Race Laws</vt:lpstr>
      <vt:lpstr>Anti-Jewish Laws</vt:lpstr>
      <vt:lpstr>Stage 3: Dehumanization</vt:lpstr>
      <vt:lpstr>PowerPoint Presentation</vt:lpstr>
      <vt:lpstr>SS Tactics: Dehumanization</vt:lpstr>
      <vt:lpstr>Stage 4: Organization</vt:lpstr>
      <vt:lpstr>“Rise in Bloody Vengeance”</vt:lpstr>
      <vt:lpstr>Stage 5: Polarization </vt:lpstr>
      <vt:lpstr>Kristallnacht </vt:lpstr>
      <vt:lpstr>PowerPoint Presentation</vt:lpstr>
      <vt:lpstr>PowerPoint Presentation</vt:lpstr>
      <vt:lpstr>In Retaliation for Nazi Mistreatment</vt:lpstr>
      <vt:lpstr>Ghettos</vt:lpstr>
      <vt:lpstr>PowerPoint Presentation</vt:lpstr>
      <vt:lpstr>PowerPoint Presentation</vt:lpstr>
      <vt:lpstr>PowerPoint Presentation</vt:lpstr>
      <vt:lpstr>Stage 6: Preparation</vt:lpstr>
      <vt:lpstr>PowerPoint Presentation</vt:lpstr>
      <vt:lpstr>PowerPoint Presentation</vt:lpstr>
      <vt:lpstr>The Final Solution</vt:lpstr>
      <vt:lpstr>Wannsee Conference</vt:lpstr>
      <vt:lpstr>Stage 7: Extermination (Genocide)</vt:lpstr>
      <vt:lpstr>Phase 1 = Shooting</vt:lpstr>
      <vt:lpstr>Phase 2 = Gas Vans</vt:lpstr>
      <vt:lpstr>Problems with Phases 1 &amp; 2</vt:lpstr>
      <vt:lpstr>Phase 3 = The Camps</vt:lpstr>
      <vt:lpstr>What tactics did the Nazis use to get the Jews to leave the Ghettos?</vt:lpstr>
      <vt:lpstr>PowerPoint Presentation</vt:lpstr>
      <vt:lpstr>Concentration Camps </vt:lpstr>
      <vt:lpstr>Tactics: What happened to new arrivals?</vt:lpstr>
      <vt:lpstr>Entrance to Auschwitz  </vt:lpstr>
      <vt:lpstr>Auschwitz Orchestra </vt:lpstr>
      <vt:lpstr>PowerPoint Presentation</vt:lpstr>
      <vt:lpstr>Extermination (Genocide)</vt:lpstr>
      <vt:lpstr>PowerPoint Presentation</vt:lpstr>
      <vt:lpstr>Life in a Concentration Camp</vt:lpstr>
      <vt:lpstr>Gas Chambers</vt:lpstr>
      <vt:lpstr>Dead bodies waiting for cremation</vt:lpstr>
      <vt:lpstr>Destruction Through Work</vt:lpstr>
      <vt:lpstr>Processing the bodies</vt:lpstr>
      <vt:lpstr>Dr. Josef Mengele</vt:lpstr>
      <vt:lpstr>MEDICAL EXPERIMENTS</vt:lpstr>
      <vt:lpstr>MEDICAL EXPERIMENTS</vt:lpstr>
      <vt:lpstr>Where were the Death Camps built?</vt:lpstr>
      <vt:lpstr>OPERATION REINHARD</vt:lpstr>
      <vt:lpstr>Einsatzgruppen</vt:lpstr>
      <vt:lpstr>PowerPoint Presentation</vt:lpstr>
      <vt:lpstr>PowerPoint Presentation</vt:lpstr>
      <vt:lpstr>PowerPoint Presentation</vt:lpstr>
      <vt:lpstr>PowerPoint Presentation</vt:lpstr>
      <vt:lpstr>PowerPoint Presentation</vt:lpstr>
      <vt:lpstr>RAVENSBRUCK</vt:lpstr>
      <vt:lpstr>THERESIENSTADT</vt:lpstr>
      <vt:lpstr>CHELMNO</vt:lpstr>
      <vt:lpstr>PowerPoint Presentation</vt:lpstr>
      <vt:lpstr>MAJDANEK</vt:lpstr>
      <vt:lpstr>AUSCHWITZ</vt:lpstr>
      <vt:lpstr>THE SS AT AUSCHWITZ</vt:lpstr>
      <vt:lpstr>BELZEC</vt:lpstr>
      <vt:lpstr>SOBIBOR</vt:lpstr>
      <vt:lpstr>TREBLINKA</vt:lpstr>
      <vt:lpstr>STATISTICS BY COUNTRY</vt:lpstr>
      <vt:lpstr>Liberation</vt:lpstr>
      <vt:lpstr>PowerPoint Presentation</vt:lpstr>
      <vt:lpstr>PowerPoint Presentation</vt:lpstr>
      <vt:lpstr>Was the Final Solution successful?</vt:lpstr>
      <vt:lpstr>Apathy</vt:lpstr>
      <vt:lpstr>Stage 8: Denial</vt:lpstr>
      <vt:lpstr>Denial: Deny the Evidence.</vt:lpstr>
      <vt:lpstr>Denial:  Deny Genocidal Intent</vt:lpstr>
      <vt:lpstr>Denial: Blame the Victims</vt:lpstr>
      <vt:lpstr>Denial: Deny for current interests</vt:lpstr>
      <vt:lpstr>Denial: Deny facts that fit legal definition of genocide</vt:lpstr>
      <vt:lpstr>Major Genocides of the 20th Century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8 Stages of Genocide &amp;  The Holocaust</dc:title>
  <dc:creator>Scott Holler</dc:creator>
  <cp:lastModifiedBy>Megan Tolliday</cp:lastModifiedBy>
  <cp:revision>2</cp:revision>
  <dcterms:created xsi:type="dcterms:W3CDTF">2016-01-10T01:00:07Z</dcterms:created>
  <dcterms:modified xsi:type="dcterms:W3CDTF">2017-11-17T21:01:51Z</dcterms:modified>
</cp:coreProperties>
</file>