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9" r:id="rId10"/>
    <p:sldId id="264" r:id="rId11"/>
    <p:sldId id="265" r:id="rId12"/>
    <p:sldId id="267"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480AA-7518-4874-B877-F305ED9AE615}" type="datetimeFigureOut">
              <a:rPr lang="en-CA" smtClean="0"/>
              <a:t>2020-01-02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88F49-FA62-47E5-BFAE-30B51C17C7E8}" type="slidenum">
              <a:rPr lang="en-CA" smtClean="0"/>
              <a:t>‹#›</a:t>
            </a:fld>
            <a:endParaRPr lang="en-CA"/>
          </a:p>
        </p:txBody>
      </p:sp>
    </p:spTree>
    <p:extLst>
      <p:ext uri="{BB962C8B-B14F-4D97-AF65-F5344CB8AC3E}">
        <p14:creationId xmlns:p14="http://schemas.microsoft.com/office/powerpoint/2010/main" val="4099027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A988F49-FA62-47E5-BFAE-30B51C17C7E8}" type="slidenum">
              <a:rPr lang="en-CA" smtClean="0"/>
              <a:t>7</a:t>
            </a:fld>
            <a:endParaRPr lang="en-CA"/>
          </a:p>
        </p:txBody>
      </p:sp>
    </p:spTree>
    <p:extLst>
      <p:ext uri="{BB962C8B-B14F-4D97-AF65-F5344CB8AC3E}">
        <p14:creationId xmlns:p14="http://schemas.microsoft.com/office/powerpoint/2010/main" val="1156428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3BD9425-B35E-42E7-8929-2067D1F9DD8B}"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9359B2-8309-4F4D-836C-00CBE5D91A3D}" type="slidenum">
              <a:rPr lang="en-CA" smtClean="0"/>
              <a:t>‹#›</a:t>
            </a:fld>
            <a:endParaRPr lang="en-CA"/>
          </a:p>
        </p:txBody>
      </p:sp>
    </p:spTree>
    <p:extLst>
      <p:ext uri="{BB962C8B-B14F-4D97-AF65-F5344CB8AC3E}">
        <p14:creationId xmlns:p14="http://schemas.microsoft.com/office/powerpoint/2010/main" val="2807087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BD9425-B35E-42E7-8929-2067D1F9DD8B}"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9359B2-8309-4F4D-836C-00CBE5D91A3D}" type="slidenum">
              <a:rPr lang="en-CA" smtClean="0"/>
              <a:t>‹#›</a:t>
            </a:fld>
            <a:endParaRPr lang="en-CA"/>
          </a:p>
        </p:txBody>
      </p:sp>
    </p:spTree>
    <p:extLst>
      <p:ext uri="{BB962C8B-B14F-4D97-AF65-F5344CB8AC3E}">
        <p14:creationId xmlns:p14="http://schemas.microsoft.com/office/powerpoint/2010/main" val="301949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BD9425-B35E-42E7-8929-2067D1F9DD8B}"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9359B2-8309-4F4D-836C-00CBE5D91A3D}" type="slidenum">
              <a:rPr lang="en-CA" smtClean="0"/>
              <a:t>‹#›</a:t>
            </a:fld>
            <a:endParaRPr lang="en-CA"/>
          </a:p>
        </p:txBody>
      </p:sp>
    </p:spTree>
    <p:extLst>
      <p:ext uri="{BB962C8B-B14F-4D97-AF65-F5344CB8AC3E}">
        <p14:creationId xmlns:p14="http://schemas.microsoft.com/office/powerpoint/2010/main" val="2213838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BD9425-B35E-42E7-8929-2067D1F9DD8B}"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9359B2-8309-4F4D-836C-00CBE5D91A3D}" type="slidenum">
              <a:rPr lang="en-CA" smtClean="0"/>
              <a:t>‹#›</a:t>
            </a:fld>
            <a:endParaRPr lang="en-CA"/>
          </a:p>
        </p:txBody>
      </p:sp>
    </p:spTree>
    <p:extLst>
      <p:ext uri="{BB962C8B-B14F-4D97-AF65-F5344CB8AC3E}">
        <p14:creationId xmlns:p14="http://schemas.microsoft.com/office/powerpoint/2010/main" val="2194089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BD9425-B35E-42E7-8929-2067D1F9DD8B}" type="datetimeFigureOut">
              <a:rPr lang="en-CA" smtClean="0"/>
              <a:t>2020-01-02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9359B2-8309-4F4D-836C-00CBE5D91A3D}" type="slidenum">
              <a:rPr lang="en-CA" smtClean="0"/>
              <a:t>‹#›</a:t>
            </a:fld>
            <a:endParaRPr lang="en-CA"/>
          </a:p>
        </p:txBody>
      </p:sp>
    </p:spTree>
    <p:extLst>
      <p:ext uri="{BB962C8B-B14F-4D97-AF65-F5344CB8AC3E}">
        <p14:creationId xmlns:p14="http://schemas.microsoft.com/office/powerpoint/2010/main" val="343308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3BD9425-B35E-42E7-8929-2067D1F9DD8B}" type="datetimeFigureOut">
              <a:rPr lang="en-CA" smtClean="0"/>
              <a:t>2020-01-02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9359B2-8309-4F4D-836C-00CBE5D91A3D}" type="slidenum">
              <a:rPr lang="en-CA" smtClean="0"/>
              <a:t>‹#›</a:t>
            </a:fld>
            <a:endParaRPr lang="en-CA"/>
          </a:p>
        </p:txBody>
      </p:sp>
    </p:spTree>
    <p:extLst>
      <p:ext uri="{BB962C8B-B14F-4D97-AF65-F5344CB8AC3E}">
        <p14:creationId xmlns:p14="http://schemas.microsoft.com/office/powerpoint/2010/main" val="365851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3BD9425-B35E-42E7-8929-2067D1F9DD8B}" type="datetimeFigureOut">
              <a:rPr lang="en-CA" smtClean="0"/>
              <a:t>2020-01-02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A9359B2-8309-4F4D-836C-00CBE5D91A3D}" type="slidenum">
              <a:rPr lang="en-CA" smtClean="0"/>
              <a:t>‹#›</a:t>
            </a:fld>
            <a:endParaRPr lang="en-CA"/>
          </a:p>
        </p:txBody>
      </p:sp>
    </p:spTree>
    <p:extLst>
      <p:ext uri="{BB962C8B-B14F-4D97-AF65-F5344CB8AC3E}">
        <p14:creationId xmlns:p14="http://schemas.microsoft.com/office/powerpoint/2010/main" val="213672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3BD9425-B35E-42E7-8929-2067D1F9DD8B}" type="datetimeFigureOut">
              <a:rPr lang="en-CA" smtClean="0"/>
              <a:t>2020-01-02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A9359B2-8309-4F4D-836C-00CBE5D91A3D}" type="slidenum">
              <a:rPr lang="en-CA" smtClean="0"/>
              <a:t>‹#›</a:t>
            </a:fld>
            <a:endParaRPr lang="en-CA"/>
          </a:p>
        </p:txBody>
      </p:sp>
    </p:spTree>
    <p:extLst>
      <p:ext uri="{BB962C8B-B14F-4D97-AF65-F5344CB8AC3E}">
        <p14:creationId xmlns:p14="http://schemas.microsoft.com/office/powerpoint/2010/main" val="219789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D9425-B35E-42E7-8929-2067D1F9DD8B}" type="datetimeFigureOut">
              <a:rPr lang="en-CA" smtClean="0"/>
              <a:t>2020-01-02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A9359B2-8309-4F4D-836C-00CBE5D91A3D}" type="slidenum">
              <a:rPr lang="en-CA" smtClean="0"/>
              <a:t>‹#›</a:t>
            </a:fld>
            <a:endParaRPr lang="en-CA"/>
          </a:p>
        </p:txBody>
      </p:sp>
    </p:spTree>
    <p:extLst>
      <p:ext uri="{BB962C8B-B14F-4D97-AF65-F5344CB8AC3E}">
        <p14:creationId xmlns:p14="http://schemas.microsoft.com/office/powerpoint/2010/main" val="1874454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D9425-B35E-42E7-8929-2067D1F9DD8B}" type="datetimeFigureOut">
              <a:rPr lang="en-CA" smtClean="0"/>
              <a:t>2020-01-02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9359B2-8309-4F4D-836C-00CBE5D91A3D}" type="slidenum">
              <a:rPr lang="en-CA" smtClean="0"/>
              <a:t>‹#›</a:t>
            </a:fld>
            <a:endParaRPr lang="en-CA"/>
          </a:p>
        </p:txBody>
      </p:sp>
    </p:spTree>
    <p:extLst>
      <p:ext uri="{BB962C8B-B14F-4D97-AF65-F5344CB8AC3E}">
        <p14:creationId xmlns:p14="http://schemas.microsoft.com/office/powerpoint/2010/main" val="340391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BD9425-B35E-42E7-8929-2067D1F9DD8B}" type="datetimeFigureOut">
              <a:rPr lang="en-CA" smtClean="0"/>
              <a:t>2020-01-02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9359B2-8309-4F4D-836C-00CBE5D91A3D}" type="slidenum">
              <a:rPr lang="en-CA" smtClean="0"/>
              <a:t>‹#›</a:t>
            </a:fld>
            <a:endParaRPr lang="en-CA"/>
          </a:p>
        </p:txBody>
      </p:sp>
    </p:spTree>
    <p:extLst>
      <p:ext uri="{BB962C8B-B14F-4D97-AF65-F5344CB8AC3E}">
        <p14:creationId xmlns:p14="http://schemas.microsoft.com/office/powerpoint/2010/main" val="218861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D9425-B35E-42E7-8929-2067D1F9DD8B}" type="datetimeFigureOut">
              <a:rPr lang="en-CA" smtClean="0"/>
              <a:t>2020-01-02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359B2-8309-4F4D-836C-00CBE5D91A3D}" type="slidenum">
              <a:rPr lang="en-CA" smtClean="0"/>
              <a:t>‹#›</a:t>
            </a:fld>
            <a:endParaRPr lang="en-CA"/>
          </a:p>
        </p:txBody>
      </p:sp>
    </p:spTree>
    <p:extLst>
      <p:ext uri="{BB962C8B-B14F-4D97-AF65-F5344CB8AC3E}">
        <p14:creationId xmlns:p14="http://schemas.microsoft.com/office/powerpoint/2010/main" val="156961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WW2 in Europe</a:t>
            </a:r>
            <a:endParaRPr lang="en-CA" dirty="0"/>
          </a:p>
        </p:txBody>
      </p:sp>
      <p:sp>
        <p:nvSpPr>
          <p:cNvPr id="3" name="Subtitle 2"/>
          <p:cNvSpPr>
            <a:spLocks noGrp="1"/>
          </p:cNvSpPr>
          <p:nvPr>
            <p:ph type="subTitle" idx="1"/>
          </p:nvPr>
        </p:nvSpPr>
        <p:spPr/>
        <p:txBody>
          <a:bodyPr/>
          <a:lstStyle/>
          <a:p>
            <a:r>
              <a:rPr lang="en-CA" dirty="0" smtClean="0"/>
              <a:t>Underlying and immediate causes</a:t>
            </a:r>
            <a:endParaRPr lang="en-CA" dirty="0"/>
          </a:p>
        </p:txBody>
      </p:sp>
    </p:spTree>
    <p:extLst>
      <p:ext uri="{BB962C8B-B14F-4D97-AF65-F5344CB8AC3E}">
        <p14:creationId xmlns:p14="http://schemas.microsoft.com/office/powerpoint/2010/main" val="1293267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Policy of Appeasement cont’d</a:t>
            </a:r>
            <a:endParaRPr lang="en-CA" dirty="0"/>
          </a:p>
        </p:txBody>
      </p:sp>
      <p:sp>
        <p:nvSpPr>
          <p:cNvPr id="3" name="Content Placeholder 2"/>
          <p:cNvSpPr>
            <a:spLocks noGrp="1"/>
          </p:cNvSpPr>
          <p:nvPr>
            <p:ph idx="1"/>
          </p:nvPr>
        </p:nvSpPr>
        <p:spPr/>
        <p:txBody>
          <a:bodyPr/>
          <a:lstStyle/>
          <a:p>
            <a:r>
              <a:rPr lang="en-CA" dirty="0" smtClean="0"/>
              <a:t>Hitler promised to oppose Stalin’s Russia.  For that reason, Britain and the other allies wanted to remain friendly with Germany.</a:t>
            </a:r>
          </a:p>
          <a:p>
            <a:r>
              <a:rPr lang="en-CA" dirty="0" smtClean="0"/>
              <a:t>Anti-appeasement: Others believe that appeasement was a failed strategy that only fed Hitler’s confidence and pushed the world toward war.</a:t>
            </a:r>
          </a:p>
          <a:p>
            <a:r>
              <a:rPr lang="en-CA" dirty="0" smtClean="0"/>
              <a:t>After the outbreak of War, British PM Neville Chamberlain was criticized for failing to oppose Hitler.  He resigned, and was replaced by Sir Winston Churchill.</a:t>
            </a:r>
          </a:p>
          <a:p>
            <a:pPr marL="0" indent="0">
              <a:buNone/>
            </a:pPr>
            <a:endParaRPr lang="en-CA" dirty="0"/>
          </a:p>
        </p:txBody>
      </p:sp>
    </p:spTree>
    <p:extLst>
      <p:ext uri="{BB962C8B-B14F-4D97-AF65-F5344CB8AC3E}">
        <p14:creationId xmlns:p14="http://schemas.microsoft.com/office/powerpoint/2010/main" val="2284104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Nazi-Soviet Non-Aggression Pact (1939)</a:t>
            </a:r>
            <a:endParaRPr lang="en-CA" dirty="0"/>
          </a:p>
        </p:txBody>
      </p:sp>
      <p:sp>
        <p:nvSpPr>
          <p:cNvPr id="3" name="Content Placeholder 2"/>
          <p:cNvSpPr>
            <a:spLocks noGrp="1"/>
          </p:cNvSpPr>
          <p:nvPr>
            <p:ph idx="1"/>
          </p:nvPr>
        </p:nvSpPr>
        <p:spPr/>
        <p:txBody>
          <a:bodyPr/>
          <a:lstStyle/>
          <a:p>
            <a:r>
              <a:rPr lang="en-CA" dirty="0" smtClean="0"/>
              <a:t>Hitler and Stalin despised and feared one another.  Hitler decides to create peaceful relations with the USSR so that he doesn’t have to fight a two-front war and can focus on conquering Western Europe.</a:t>
            </a:r>
          </a:p>
          <a:p>
            <a:r>
              <a:rPr lang="en-CA" dirty="0" smtClean="0"/>
              <a:t>They decide to BOTH invade and split up Poland and not attack each other in the process. </a:t>
            </a:r>
          </a:p>
          <a:p>
            <a:r>
              <a:rPr lang="en-CA" dirty="0" smtClean="0"/>
              <a:t>Because the USSR promises not to interfere with Hitler’s ambitions, Hitler becomes more confident and aggressive, which pushes Germany towards war.</a:t>
            </a:r>
          </a:p>
          <a:p>
            <a:endParaRPr lang="en-CA" dirty="0"/>
          </a:p>
        </p:txBody>
      </p:sp>
    </p:spTree>
    <p:extLst>
      <p:ext uri="{BB962C8B-B14F-4D97-AF65-F5344CB8AC3E}">
        <p14:creationId xmlns:p14="http://schemas.microsoft.com/office/powerpoint/2010/main" val="4062023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5" name="Content Placeholder 4"/>
          <p:cNvSpPr>
            <a:spLocks noGrp="1"/>
          </p:cNvSpPr>
          <p:nvPr>
            <p:ph idx="1"/>
          </p:nvPr>
        </p:nvSpPr>
        <p:spPr/>
        <p:txBody>
          <a:bodyPr/>
          <a:lstStyle/>
          <a:p>
            <a:endParaRPr lang="en-CA"/>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8775" y="1027906"/>
            <a:ext cx="5991225" cy="461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98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Invasion of Poland (September 1, 1939)</a:t>
            </a:r>
            <a:endParaRPr lang="en-CA" dirty="0"/>
          </a:p>
        </p:txBody>
      </p:sp>
      <p:sp>
        <p:nvSpPr>
          <p:cNvPr id="3" name="Content Placeholder 2"/>
          <p:cNvSpPr>
            <a:spLocks noGrp="1"/>
          </p:cNvSpPr>
          <p:nvPr>
            <p:ph idx="1"/>
          </p:nvPr>
        </p:nvSpPr>
        <p:spPr/>
        <p:txBody>
          <a:bodyPr/>
          <a:lstStyle/>
          <a:p>
            <a:r>
              <a:rPr lang="en-CA" dirty="0" smtClean="0"/>
              <a:t>After WW1, territory was taken from Russia and Germany to create the country of Poland.  Hitler and Stalin agreed to divide Poland between them and take back this land in 1939.</a:t>
            </a:r>
          </a:p>
          <a:p>
            <a:r>
              <a:rPr lang="en-CA" dirty="0" smtClean="0"/>
              <a:t>The German “Blitzkrieg” surprised and defeated the Polish military.</a:t>
            </a:r>
          </a:p>
          <a:p>
            <a:r>
              <a:rPr lang="en-CA" dirty="0" smtClean="0"/>
              <a:t>As they had promised to support Poland against invasion, Britain and France declared war on Germany on September 3, 1939. Canada followed suit on September 10.</a:t>
            </a:r>
          </a:p>
          <a:p>
            <a:r>
              <a:rPr lang="en-CA" dirty="0" smtClean="0"/>
              <a:t>What followed as a “phoney war” as the allies didn’t directly engage Germany militarily until May, 1940 when Hitler invaded France. </a:t>
            </a:r>
          </a:p>
          <a:p>
            <a:endParaRPr lang="en-CA" dirty="0"/>
          </a:p>
        </p:txBody>
      </p:sp>
    </p:spTree>
    <p:extLst>
      <p:ext uri="{BB962C8B-B14F-4D97-AF65-F5344CB8AC3E}">
        <p14:creationId xmlns:p14="http://schemas.microsoft.com/office/powerpoint/2010/main" val="415063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WW1 ends…</a:t>
            </a:r>
            <a:endParaRPr lang="en-CA" dirty="0"/>
          </a:p>
        </p:txBody>
      </p:sp>
      <p:sp>
        <p:nvSpPr>
          <p:cNvPr id="3" name="Content Placeholder 2"/>
          <p:cNvSpPr>
            <a:spLocks noGrp="1"/>
          </p:cNvSpPr>
          <p:nvPr>
            <p:ph idx="1"/>
          </p:nvPr>
        </p:nvSpPr>
        <p:spPr/>
        <p:txBody>
          <a:bodyPr/>
          <a:lstStyle/>
          <a:p>
            <a:r>
              <a:rPr lang="en-CA" dirty="0" smtClean="0"/>
              <a:t>On November 11, 1918, the Allies and the Central Powers sign an armistice ending the war.</a:t>
            </a:r>
          </a:p>
          <a:p>
            <a:r>
              <a:rPr lang="en-CA" dirty="0" smtClean="0"/>
              <a:t>Germany’s Kaiser Wilhelm II steps down and the country becomes a democracy</a:t>
            </a:r>
          </a:p>
          <a:p>
            <a:r>
              <a:rPr lang="en-CA" dirty="0" smtClean="0"/>
              <a:t>Germans are troubled by this new government’s first act to end the war</a:t>
            </a:r>
          </a:p>
          <a:p>
            <a:r>
              <a:rPr lang="en-CA" dirty="0" smtClean="0"/>
              <a:t>In 1919, the Treaty of Versailles is signed and the German people grow even angrier with their government because of the terms</a:t>
            </a:r>
            <a:endParaRPr lang="en-CA" dirty="0"/>
          </a:p>
        </p:txBody>
      </p:sp>
    </p:spTree>
    <p:extLst>
      <p:ext uri="{BB962C8B-B14F-4D97-AF65-F5344CB8AC3E}">
        <p14:creationId xmlns:p14="http://schemas.microsoft.com/office/powerpoint/2010/main" val="1660721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a:blip r:embed="rId2"/>
          <a:stretch>
            <a:fillRect/>
          </a:stretch>
        </p:blipFill>
        <p:spPr>
          <a:xfrm>
            <a:off x="1762259" y="118128"/>
            <a:ext cx="8667482" cy="6507404"/>
          </a:xfrm>
          <a:prstGeom prst="rect">
            <a:avLst/>
          </a:prstGeom>
        </p:spPr>
      </p:pic>
    </p:spTree>
    <p:extLst>
      <p:ext uri="{BB962C8B-B14F-4D97-AF65-F5344CB8AC3E}">
        <p14:creationId xmlns:p14="http://schemas.microsoft.com/office/powerpoint/2010/main" val="310133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German economy fails… twice</a:t>
            </a:r>
            <a:endParaRPr lang="en-CA" dirty="0"/>
          </a:p>
        </p:txBody>
      </p:sp>
      <p:sp>
        <p:nvSpPr>
          <p:cNvPr id="3" name="Content Placeholder 2"/>
          <p:cNvSpPr>
            <a:spLocks noGrp="1"/>
          </p:cNvSpPr>
          <p:nvPr>
            <p:ph idx="1"/>
          </p:nvPr>
        </p:nvSpPr>
        <p:spPr>
          <a:xfrm>
            <a:off x="6323526" y="1825625"/>
            <a:ext cx="5030273" cy="4351338"/>
          </a:xfrm>
        </p:spPr>
        <p:txBody>
          <a:bodyPr/>
          <a:lstStyle/>
          <a:p>
            <a:r>
              <a:rPr lang="en-CA" dirty="0" smtClean="0"/>
              <a:t>War reparations ruined the German economy</a:t>
            </a:r>
          </a:p>
          <a:p>
            <a:r>
              <a:rPr lang="en-CA" dirty="0" smtClean="0"/>
              <a:t>By 1923 hyperinflation was so bad that paper money became worthless. Many middle-class families lost their savings. </a:t>
            </a:r>
          </a:p>
          <a:p>
            <a:r>
              <a:rPr lang="en-CA" dirty="0" smtClean="0"/>
              <a:t>The Great Depression hit in 1929 and by 1932 30% of German workers were unemployed</a:t>
            </a:r>
            <a:endParaRPr lang="en-CA" dirty="0"/>
          </a:p>
        </p:txBody>
      </p:sp>
      <p:pic>
        <p:nvPicPr>
          <p:cNvPr id="4" name="Picture 3"/>
          <p:cNvPicPr>
            <a:picLocks noChangeAspect="1"/>
          </p:cNvPicPr>
          <p:nvPr/>
        </p:nvPicPr>
        <p:blipFill>
          <a:blip r:embed="rId2"/>
          <a:stretch>
            <a:fillRect/>
          </a:stretch>
        </p:blipFill>
        <p:spPr>
          <a:xfrm>
            <a:off x="257577" y="1825625"/>
            <a:ext cx="5497013" cy="4469072"/>
          </a:xfrm>
          <a:prstGeom prst="rect">
            <a:avLst/>
          </a:prstGeom>
        </p:spPr>
      </p:pic>
    </p:spTree>
    <p:extLst>
      <p:ext uri="{BB962C8B-B14F-4D97-AF65-F5344CB8AC3E}">
        <p14:creationId xmlns:p14="http://schemas.microsoft.com/office/powerpoint/2010/main" val="418293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Hitler’s rise to power</a:t>
            </a:r>
            <a:endParaRPr lang="en-CA" dirty="0"/>
          </a:p>
        </p:txBody>
      </p:sp>
      <p:sp>
        <p:nvSpPr>
          <p:cNvPr id="3" name="Content Placeholder 2"/>
          <p:cNvSpPr>
            <a:spLocks noGrp="1"/>
          </p:cNvSpPr>
          <p:nvPr>
            <p:ph idx="1"/>
          </p:nvPr>
        </p:nvSpPr>
        <p:spPr/>
        <p:txBody>
          <a:bodyPr/>
          <a:lstStyle/>
          <a:p>
            <a:r>
              <a:rPr lang="en-CA" dirty="0" smtClean="0"/>
              <a:t>In 1920 Hitler takes control of a small political party called the National Socialist German Workers (Nazi) party. </a:t>
            </a:r>
          </a:p>
          <a:p>
            <a:r>
              <a:rPr lang="en-CA" dirty="0" smtClean="0"/>
              <a:t>In Nov. 1923, he tried to seize control of the Bavarian government but failed and was jailed.</a:t>
            </a:r>
          </a:p>
          <a:p>
            <a:r>
              <a:rPr lang="en-CA" dirty="0"/>
              <a:t> </a:t>
            </a:r>
            <a:r>
              <a:rPr lang="en-CA" dirty="0" smtClean="0"/>
              <a:t>1930 - Hitler’s party was able to take advantage of people’s desperation for a stronger economy and won a million votes and 107 seats.  This meant that it was the now the second largest political party in Germany.</a:t>
            </a:r>
          </a:p>
          <a:p>
            <a:r>
              <a:rPr lang="en-CA" dirty="0" smtClean="0"/>
              <a:t>1933 - Hitler was able to take over the Government as the “Fuhrer” (leader) and abolish democracy in Germany.</a:t>
            </a:r>
          </a:p>
          <a:p>
            <a:endParaRPr lang="en-CA" dirty="0"/>
          </a:p>
        </p:txBody>
      </p:sp>
    </p:spTree>
    <p:extLst>
      <p:ext uri="{BB962C8B-B14F-4D97-AF65-F5344CB8AC3E}">
        <p14:creationId xmlns:p14="http://schemas.microsoft.com/office/powerpoint/2010/main" val="3903986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smtClean="0"/>
              <a:t>Mein </a:t>
            </a:r>
            <a:r>
              <a:rPr lang="en-CA" i="1" dirty="0" err="1" smtClean="0"/>
              <a:t>Kampf</a:t>
            </a:r>
            <a:endParaRPr lang="en-CA" i="1" dirty="0"/>
          </a:p>
        </p:txBody>
      </p:sp>
      <p:sp>
        <p:nvSpPr>
          <p:cNvPr id="3" name="Content Placeholder 2"/>
          <p:cNvSpPr>
            <a:spLocks noGrp="1"/>
          </p:cNvSpPr>
          <p:nvPr>
            <p:ph idx="1"/>
          </p:nvPr>
        </p:nvSpPr>
        <p:spPr>
          <a:xfrm>
            <a:off x="387440" y="1426189"/>
            <a:ext cx="7919434" cy="5193552"/>
          </a:xfrm>
        </p:spPr>
        <p:txBody>
          <a:bodyPr>
            <a:normAutofit lnSpcReduction="10000"/>
          </a:bodyPr>
          <a:lstStyle/>
          <a:p>
            <a:r>
              <a:rPr lang="en-CA" dirty="0" smtClean="0"/>
              <a:t>While in jail Hitler wrote, </a:t>
            </a:r>
            <a:r>
              <a:rPr lang="en-CA" i="1" dirty="0" smtClean="0"/>
              <a:t>Mein </a:t>
            </a:r>
            <a:r>
              <a:rPr lang="en-CA" i="1" dirty="0" err="1" smtClean="0"/>
              <a:t>Kampf</a:t>
            </a:r>
            <a:r>
              <a:rPr lang="en-CA" i="1" dirty="0" smtClean="0"/>
              <a:t>  </a:t>
            </a:r>
            <a:r>
              <a:rPr lang="en-CA" dirty="0" smtClean="0"/>
              <a:t>(My Struggle) in which he set out his goals for the German nation.</a:t>
            </a:r>
          </a:p>
          <a:p>
            <a:r>
              <a:rPr lang="en-CA" dirty="0" smtClean="0"/>
              <a:t>Aryans (blond, blue-eyed Germans) were a master race destined to rule over inferior races</a:t>
            </a:r>
          </a:p>
          <a:p>
            <a:r>
              <a:rPr lang="en-CA" dirty="0" smtClean="0"/>
              <a:t>Create more </a:t>
            </a:r>
            <a:r>
              <a:rPr lang="en-CA" i="1" dirty="0"/>
              <a:t>l</a:t>
            </a:r>
            <a:r>
              <a:rPr lang="en-CA" i="1" dirty="0" smtClean="0"/>
              <a:t>ebensraum</a:t>
            </a:r>
            <a:r>
              <a:rPr lang="en-CA" dirty="0" smtClean="0"/>
              <a:t> (living space) for the German people by removing non-Germans (especially Jews) and expanding Germany’s territory through war.</a:t>
            </a:r>
          </a:p>
          <a:p>
            <a:r>
              <a:rPr lang="en-CA" dirty="0" smtClean="0"/>
              <a:t>Demanded </a:t>
            </a:r>
            <a:r>
              <a:rPr lang="en-CA" i="1" dirty="0" err="1" smtClean="0"/>
              <a:t>Anchluss</a:t>
            </a:r>
            <a:r>
              <a:rPr lang="en-CA" dirty="0" smtClean="0"/>
              <a:t>, the reunification of Austria and Germany</a:t>
            </a:r>
          </a:p>
          <a:p>
            <a:r>
              <a:rPr lang="en-CA" dirty="0" smtClean="0"/>
              <a:t>Outlined his plans to conquer Eastern Europe.</a:t>
            </a:r>
          </a:p>
          <a:p>
            <a:endParaRPr lang="en-CA" dirty="0"/>
          </a:p>
        </p:txBody>
      </p:sp>
      <p:pic>
        <p:nvPicPr>
          <p:cNvPr id="4" name="Picture 3"/>
          <p:cNvPicPr>
            <a:picLocks noChangeAspect="1"/>
          </p:cNvPicPr>
          <p:nvPr/>
        </p:nvPicPr>
        <p:blipFill>
          <a:blip r:embed="rId2"/>
          <a:stretch>
            <a:fillRect/>
          </a:stretch>
        </p:blipFill>
        <p:spPr>
          <a:xfrm>
            <a:off x="8463901" y="1027906"/>
            <a:ext cx="3171825" cy="4762500"/>
          </a:xfrm>
          <a:prstGeom prst="rect">
            <a:avLst/>
          </a:prstGeom>
        </p:spPr>
      </p:pic>
    </p:spTree>
    <p:extLst>
      <p:ext uri="{BB962C8B-B14F-4D97-AF65-F5344CB8AC3E}">
        <p14:creationId xmlns:p14="http://schemas.microsoft.com/office/powerpoint/2010/main" val="1573576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Violations of the Treaty of Versailles</a:t>
            </a:r>
            <a:endParaRPr lang="en-CA" dirty="0"/>
          </a:p>
        </p:txBody>
      </p:sp>
      <p:sp>
        <p:nvSpPr>
          <p:cNvPr id="4" name="Oval 3"/>
          <p:cNvSpPr/>
          <p:nvPr/>
        </p:nvSpPr>
        <p:spPr>
          <a:xfrm>
            <a:off x="5022761" y="2627290"/>
            <a:ext cx="2176529" cy="2215166"/>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a:stCxn id="4" idx="7"/>
          </p:cNvCxnSpPr>
          <p:nvPr/>
        </p:nvCxnSpPr>
        <p:spPr>
          <a:xfrm flipV="1">
            <a:off x="6880545" y="2112135"/>
            <a:ext cx="988447" cy="8395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200659" y="4210559"/>
            <a:ext cx="841561" cy="3447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200659" y="2913343"/>
            <a:ext cx="1101414" cy="1008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795493" y="4842457"/>
            <a:ext cx="149725" cy="5151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109144" y="4210559"/>
            <a:ext cx="1140848" cy="3117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914878" y="1690688"/>
            <a:ext cx="3258354" cy="1200329"/>
          </a:xfrm>
          <a:prstGeom prst="rect">
            <a:avLst/>
          </a:prstGeom>
          <a:noFill/>
          <a:ln>
            <a:solidFill>
              <a:srgbClr val="FF0000"/>
            </a:solidFill>
          </a:ln>
        </p:spPr>
        <p:txBody>
          <a:bodyPr wrap="square" rtlCol="0">
            <a:spAutoFit/>
          </a:bodyPr>
          <a:lstStyle/>
          <a:p>
            <a:r>
              <a:rPr lang="en-GB" dirty="0"/>
              <a:t>German rearmament (1935). Creates an Air Force and announces plans for military conscription</a:t>
            </a:r>
            <a:endParaRPr lang="en-CA" dirty="0"/>
          </a:p>
        </p:txBody>
      </p:sp>
      <p:sp>
        <p:nvSpPr>
          <p:cNvPr id="24" name="TextBox 23"/>
          <p:cNvSpPr txBox="1"/>
          <p:nvPr/>
        </p:nvSpPr>
        <p:spPr>
          <a:xfrm>
            <a:off x="8249992" y="4176704"/>
            <a:ext cx="3296991" cy="923330"/>
          </a:xfrm>
          <a:prstGeom prst="rect">
            <a:avLst/>
          </a:prstGeom>
          <a:noFill/>
          <a:ln>
            <a:solidFill>
              <a:srgbClr val="FF0000"/>
            </a:solidFill>
          </a:ln>
        </p:spPr>
        <p:txBody>
          <a:bodyPr wrap="square" rtlCol="0">
            <a:spAutoFit/>
          </a:bodyPr>
          <a:lstStyle/>
          <a:p>
            <a:r>
              <a:rPr lang="en-CA" dirty="0" smtClean="0"/>
              <a:t>Hitler takes over and re-militarizes the Rhineland (the industrial heart of Germany)</a:t>
            </a:r>
            <a:endParaRPr lang="en-CA" dirty="0"/>
          </a:p>
        </p:txBody>
      </p:sp>
      <p:sp>
        <p:nvSpPr>
          <p:cNvPr id="27" name="TextBox 26"/>
          <p:cNvSpPr txBox="1"/>
          <p:nvPr/>
        </p:nvSpPr>
        <p:spPr>
          <a:xfrm>
            <a:off x="4572001" y="5380222"/>
            <a:ext cx="3296991" cy="646331"/>
          </a:xfrm>
          <a:prstGeom prst="rect">
            <a:avLst/>
          </a:prstGeom>
          <a:noFill/>
          <a:ln>
            <a:solidFill>
              <a:srgbClr val="FF0000"/>
            </a:solidFill>
          </a:ln>
        </p:spPr>
        <p:txBody>
          <a:bodyPr wrap="square" rtlCol="0">
            <a:spAutoFit/>
          </a:bodyPr>
          <a:lstStyle/>
          <a:p>
            <a:r>
              <a:rPr lang="en-CA" dirty="0" smtClean="0"/>
              <a:t>Hitler invades of Austria (March 12, 1938).</a:t>
            </a:r>
            <a:endParaRPr lang="en-CA" dirty="0"/>
          </a:p>
        </p:txBody>
      </p:sp>
      <p:sp>
        <p:nvSpPr>
          <p:cNvPr id="28" name="TextBox 27"/>
          <p:cNvSpPr txBox="1"/>
          <p:nvPr/>
        </p:nvSpPr>
        <p:spPr>
          <a:xfrm>
            <a:off x="858593" y="4324811"/>
            <a:ext cx="3296991" cy="1477328"/>
          </a:xfrm>
          <a:prstGeom prst="rect">
            <a:avLst/>
          </a:prstGeom>
          <a:noFill/>
          <a:ln>
            <a:solidFill>
              <a:srgbClr val="FF0000"/>
            </a:solidFill>
          </a:ln>
        </p:spPr>
        <p:txBody>
          <a:bodyPr wrap="square" rtlCol="0">
            <a:spAutoFit/>
          </a:bodyPr>
          <a:lstStyle/>
          <a:p>
            <a:r>
              <a:rPr lang="en-CA" dirty="0" smtClean="0"/>
              <a:t>Hitler invades the Sudetenland (1938) then the rest of Czechoslovakia (1939) in order to “liberate” Germans who are living there.</a:t>
            </a:r>
            <a:endParaRPr lang="en-CA" dirty="0"/>
          </a:p>
        </p:txBody>
      </p:sp>
      <p:sp>
        <p:nvSpPr>
          <p:cNvPr id="29" name="TextBox 28"/>
          <p:cNvSpPr txBox="1"/>
          <p:nvPr/>
        </p:nvSpPr>
        <p:spPr>
          <a:xfrm>
            <a:off x="857782" y="2290852"/>
            <a:ext cx="3296991" cy="646331"/>
          </a:xfrm>
          <a:prstGeom prst="rect">
            <a:avLst/>
          </a:prstGeom>
          <a:noFill/>
          <a:ln>
            <a:solidFill>
              <a:srgbClr val="FF0000"/>
            </a:solidFill>
          </a:ln>
        </p:spPr>
        <p:txBody>
          <a:bodyPr wrap="square" rtlCol="0">
            <a:spAutoFit/>
          </a:bodyPr>
          <a:lstStyle/>
          <a:p>
            <a:r>
              <a:rPr lang="en-CA" dirty="0" smtClean="0"/>
              <a:t>Hitler and Soviet Russia invade Poland (1939).</a:t>
            </a:r>
            <a:endParaRPr lang="en-CA" dirty="0"/>
          </a:p>
        </p:txBody>
      </p:sp>
      <p:sp>
        <p:nvSpPr>
          <p:cNvPr id="30" name="TextBox 29"/>
          <p:cNvSpPr txBox="1"/>
          <p:nvPr/>
        </p:nvSpPr>
        <p:spPr>
          <a:xfrm>
            <a:off x="5241429" y="2891017"/>
            <a:ext cx="1811898" cy="1754326"/>
          </a:xfrm>
          <a:prstGeom prst="rect">
            <a:avLst/>
          </a:prstGeom>
          <a:noFill/>
        </p:spPr>
        <p:txBody>
          <a:bodyPr wrap="square" rtlCol="0">
            <a:spAutoFit/>
          </a:bodyPr>
          <a:lstStyle/>
          <a:p>
            <a:pPr algn="ctr"/>
            <a:r>
              <a:rPr lang="en-CA" dirty="0" smtClean="0"/>
              <a:t>Each of these changes put Germany in a stronger position to wage war in Europe.  </a:t>
            </a:r>
            <a:endParaRPr lang="en-CA" dirty="0"/>
          </a:p>
        </p:txBody>
      </p:sp>
    </p:spTree>
    <p:extLst>
      <p:ext uri="{BB962C8B-B14F-4D97-AF65-F5344CB8AC3E}">
        <p14:creationId xmlns:p14="http://schemas.microsoft.com/office/powerpoint/2010/main" val="2224362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Policy of Appeasement</a:t>
            </a:r>
            <a:endParaRPr lang="en-CA" dirty="0"/>
          </a:p>
        </p:txBody>
      </p:sp>
      <p:sp>
        <p:nvSpPr>
          <p:cNvPr id="3" name="Content Placeholder 2"/>
          <p:cNvSpPr>
            <a:spLocks noGrp="1"/>
          </p:cNvSpPr>
          <p:nvPr>
            <p:ph idx="1"/>
          </p:nvPr>
        </p:nvSpPr>
        <p:spPr>
          <a:xfrm>
            <a:off x="838200" y="1455314"/>
            <a:ext cx="10515600" cy="5151548"/>
          </a:xfrm>
        </p:spPr>
        <p:txBody>
          <a:bodyPr>
            <a:normAutofit/>
          </a:bodyPr>
          <a:lstStyle/>
          <a:p>
            <a:r>
              <a:rPr lang="en-CA" dirty="0" smtClean="0"/>
              <a:t>The Munich Agreement (September, 1938): Leaders of the Allies agree that Hitler can have the Sudetenland only if he promises to stop all demands for more territory.</a:t>
            </a:r>
          </a:p>
          <a:p>
            <a:r>
              <a:rPr lang="en-CA" dirty="0" smtClean="0"/>
              <a:t>Hitler agreed, but 6 months later Hitler breaks the agreement, and invades the rest of Czechoslovakia.</a:t>
            </a:r>
          </a:p>
          <a:p>
            <a:r>
              <a:rPr lang="en-CA" dirty="0" smtClean="0"/>
              <a:t>Pro Appeasement: Some argue that Appeasement was a strategy to allow the allies to re-arm in order to better fight Germany. </a:t>
            </a:r>
          </a:p>
          <a:p>
            <a:r>
              <a:rPr lang="en-CA" dirty="0" smtClean="0"/>
              <a:t>Neville Chamberlain (British PM) and Mackenzie King (Canadian PM) both believed that Hitler was a reasonable man.  They believed he could be appeased with diplomacy.</a:t>
            </a:r>
          </a:p>
          <a:p>
            <a:endParaRPr lang="en-CA" dirty="0"/>
          </a:p>
        </p:txBody>
      </p:sp>
    </p:spTree>
    <p:extLst>
      <p:ext uri="{BB962C8B-B14F-4D97-AF65-F5344CB8AC3E}">
        <p14:creationId xmlns:p14="http://schemas.microsoft.com/office/powerpoint/2010/main" val="2165087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0150" y="2150772"/>
            <a:ext cx="7126442" cy="3874193"/>
          </a:xfrm>
          <a:prstGeom prst="rect">
            <a:avLst/>
          </a:prstGeom>
        </p:spPr>
      </p:pic>
      <p:sp>
        <p:nvSpPr>
          <p:cNvPr id="2" name="Title 1"/>
          <p:cNvSpPr>
            <a:spLocks noGrp="1"/>
          </p:cNvSpPr>
          <p:nvPr>
            <p:ph type="title"/>
          </p:nvPr>
        </p:nvSpPr>
        <p:spPr/>
        <p:txBody>
          <a:bodyPr/>
          <a:lstStyle/>
          <a:p>
            <a:r>
              <a:rPr lang="en-CA" dirty="0" smtClean="0"/>
              <a:t>Chamberlain: “</a:t>
            </a:r>
            <a:r>
              <a:rPr lang="en-CA" i="1" dirty="0" smtClean="0"/>
              <a:t>peace in our time” </a:t>
            </a:r>
            <a:r>
              <a:rPr lang="en-CA" dirty="0" smtClean="0"/>
              <a:t>(1938)</a:t>
            </a:r>
            <a:endParaRPr lang="en-CA" dirty="0"/>
          </a:p>
        </p:txBody>
      </p:sp>
    </p:spTree>
    <p:extLst>
      <p:ext uri="{BB962C8B-B14F-4D97-AF65-F5344CB8AC3E}">
        <p14:creationId xmlns:p14="http://schemas.microsoft.com/office/powerpoint/2010/main" val="2307530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807</Words>
  <Application>Microsoft Office PowerPoint</Application>
  <PresentationFormat>Widescreen</PresentationFormat>
  <Paragraphs>49</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WW2 in Europe</vt:lpstr>
      <vt:lpstr>WW1 ends…</vt:lpstr>
      <vt:lpstr>PowerPoint Presentation</vt:lpstr>
      <vt:lpstr>The German economy fails… twice</vt:lpstr>
      <vt:lpstr>Hitler’s rise to power</vt:lpstr>
      <vt:lpstr>Mein Kampf</vt:lpstr>
      <vt:lpstr>Violations of the Treaty of Versailles</vt:lpstr>
      <vt:lpstr>Policy of Appeasement</vt:lpstr>
      <vt:lpstr>Chamberlain: “peace in our time” (1938)</vt:lpstr>
      <vt:lpstr>Policy of Appeasement cont’d</vt:lpstr>
      <vt:lpstr>Nazi-Soviet Non-Aggression Pact (1939)</vt:lpstr>
      <vt:lpstr>PowerPoint Presentation</vt:lpstr>
      <vt:lpstr>Invasion of Poland (September 1, 1939)</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WW2 in Europe</dc:title>
  <dc:creator>Megan Tolliday</dc:creator>
  <cp:lastModifiedBy>Megan Tolliday</cp:lastModifiedBy>
  <cp:revision>8</cp:revision>
  <dcterms:created xsi:type="dcterms:W3CDTF">2020-01-02T22:10:04Z</dcterms:created>
  <dcterms:modified xsi:type="dcterms:W3CDTF">2020-01-02T23:07:58Z</dcterms:modified>
</cp:coreProperties>
</file>